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handoutMasterIdLst>
    <p:handoutMasterId r:id="rId70"/>
  </p:handoutMasterIdLst>
  <p:sldIdLst>
    <p:sldId id="748" r:id="rId2"/>
    <p:sldId id="726" r:id="rId3"/>
    <p:sldId id="882" r:id="rId4"/>
    <p:sldId id="844" r:id="rId5"/>
    <p:sldId id="902" r:id="rId6"/>
    <p:sldId id="1272" r:id="rId7"/>
    <p:sldId id="1035" r:id="rId8"/>
    <p:sldId id="1280" r:id="rId9"/>
    <p:sldId id="1271" r:id="rId10"/>
    <p:sldId id="840" r:id="rId11"/>
    <p:sldId id="805" r:id="rId12"/>
    <p:sldId id="806" r:id="rId13"/>
    <p:sldId id="1281" r:id="rId14"/>
    <p:sldId id="791" r:id="rId15"/>
    <p:sldId id="828" r:id="rId16"/>
    <p:sldId id="803" r:id="rId17"/>
    <p:sldId id="790" r:id="rId18"/>
    <p:sldId id="802" r:id="rId19"/>
    <p:sldId id="830" r:id="rId20"/>
    <p:sldId id="804" r:id="rId21"/>
    <p:sldId id="815" r:id="rId22"/>
    <p:sldId id="807" r:id="rId23"/>
    <p:sldId id="1268" r:id="rId24"/>
    <p:sldId id="1269" r:id="rId25"/>
    <p:sldId id="1270" r:id="rId26"/>
    <p:sldId id="825" r:id="rId27"/>
    <p:sldId id="816" r:id="rId28"/>
    <p:sldId id="827" r:id="rId29"/>
    <p:sldId id="826" r:id="rId30"/>
    <p:sldId id="890" r:id="rId31"/>
    <p:sldId id="1022" r:id="rId32"/>
    <p:sldId id="767" r:id="rId33"/>
    <p:sldId id="891" r:id="rId34"/>
    <p:sldId id="892" r:id="rId35"/>
    <p:sldId id="893" r:id="rId36"/>
    <p:sldId id="894" r:id="rId37"/>
    <p:sldId id="895" r:id="rId38"/>
    <p:sldId id="896" r:id="rId39"/>
    <p:sldId id="897" r:id="rId40"/>
    <p:sldId id="1036" r:id="rId41"/>
    <p:sldId id="898" r:id="rId42"/>
    <p:sldId id="853" r:id="rId43"/>
    <p:sldId id="1028" r:id="rId44"/>
    <p:sldId id="1029" r:id="rId45"/>
    <p:sldId id="1030" r:id="rId46"/>
    <p:sldId id="1031" r:id="rId47"/>
    <p:sldId id="1026" r:id="rId48"/>
    <p:sldId id="899" r:id="rId49"/>
    <p:sldId id="811" r:id="rId50"/>
    <p:sldId id="812" r:id="rId51"/>
    <p:sldId id="1034" r:id="rId52"/>
    <p:sldId id="1011" r:id="rId53"/>
    <p:sldId id="1012" r:id="rId54"/>
    <p:sldId id="900" r:id="rId55"/>
    <p:sldId id="1037" r:id="rId56"/>
    <p:sldId id="770" r:id="rId57"/>
    <p:sldId id="1038" r:id="rId58"/>
    <p:sldId id="1013" r:id="rId59"/>
    <p:sldId id="1014" r:id="rId60"/>
    <p:sldId id="1015" r:id="rId61"/>
    <p:sldId id="1016" r:id="rId62"/>
    <p:sldId id="1017" r:id="rId63"/>
    <p:sldId id="1018" r:id="rId64"/>
    <p:sldId id="1039" r:id="rId65"/>
    <p:sldId id="1024" r:id="rId66"/>
    <p:sldId id="1027" r:id="rId67"/>
    <p:sldId id="1025" r:id="rId68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99" autoAdjust="0"/>
    <p:restoredTop sz="94616" autoAdjust="0"/>
  </p:normalViewPr>
  <p:slideViewPr>
    <p:cSldViewPr snapToGrid="0">
      <p:cViewPr varScale="1">
        <p:scale>
          <a:sx n="120" d="100"/>
          <a:sy n="120" d="100"/>
        </p:scale>
        <p:origin x="841" y="8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-744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3D189BF9-A1F6-4EB4-86A0-6B0BBE06D0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7315200" cy="480060"/>
          </a:xfrm>
          <a:prstGeom prst="rect">
            <a:avLst/>
          </a:prstGeom>
        </p:spPr>
        <p:txBody>
          <a:bodyPr vert="horz" lIns="96654" tIns="48328" rIns="96654" bIns="48328" rtlCol="0"/>
          <a:lstStyle>
            <a:lvl1pPr algn="l">
              <a:defRPr sz="1300"/>
            </a:lvl1pPr>
          </a:lstStyle>
          <a:p>
            <a:pPr algn="ctr"/>
            <a:r>
              <a:rPr lang="en-US" dirty="0"/>
              <a:t>Lecture 1 – Orientation and intro to logic circuits – 2016-06-21</a:t>
            </a: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r">
              <a:defRPr sz="1300"/>
            </a:lvl1pPr>
          </a:lstStyle>
          <a:p>
            <a:fld id="{1BE3F526-AC99-4C79-87DD-F441C44B1992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0" tIns="48321" rIns="96640" bIns="4832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vert="horz" lIns="96640" tIns="48321" rIns="96640" bIns="4832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6A76B06F-A4C4-4379-B8A7-E3C360C9F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39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919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219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4582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FF2D0-1202-638B-8A51-A32362907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09A903-7463-6B4E-DFEC-27D5AB2C7E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E53163-C775-EB40-7BCD-3DAC5A7D99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B73E7D-D0D4-FD6D-387D-55C2D3D019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8851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A0B0A-E888-5AEC-226E-306DD69DB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A8068A-13FE-3440-2179-D1FC1261EC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9DB3A1-69CA-77AF-D713-4B758F13DE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A71D40-288A-AD55-A951-A4E1C48957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2249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130AB-31AC-6159-0E2F-B50FB22E4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57FD47-8081-99F0-5DE0-7488C2696B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2AF119-6415-0479-0599-779740995E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B06738-1984-EB39-9880-4CFD2029B4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5071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8774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49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09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6087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8285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3443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5100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6682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8080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2433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6798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6272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7749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598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161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6627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2818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5004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4279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4026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33574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8763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8107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2623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57507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2757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69537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8930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83837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87F27-8A37-0B21-5B7F-E2F1C395C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41F6DB-4AB4-1D62-F110-A380D2D281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D4CF6D-D946-DF1C-D2AA-946A984AE6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5A9B39-8B95-1041-DBB6-4F5A0F84E6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32793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39701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33574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81532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7565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26207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91959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58883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10890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6898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1417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90363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13924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81009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73181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94547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97499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2770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13890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121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FDF3A-ACB3-4924-8376-66E58D08E49B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2400"/>
            </a:lvl1pPr>
            <a:lvl2pPr marL="457200" indent="0">
              <a:lnSpc>
                <a:spcPct val="100000"/>
              </a:lnSpc>
              <a:spcBef>
                <a:spcPts val="800"/>
              </a:spcBef>
              <a:buNone/>
              <a:defRPr sz="2000"/>
            </a:lvl2pPr>
            <a:lvl3pPr marL="914400" indent="0">
              <a:lnSpc>
                <a:spcPct val="100000"/>
              </a:lnSpc>
              <a:spcBef>
                <a:spcPts val="800"/>
              </a:spcBef>
              <a:buNone/>
              <a:defRPr sz="2000"/>
            </a:lvl3pPr>
            <a:lvl4pPr marL="1371600" indent="0">
              <a:lnSpc>
                <a:spcPct val="100000"/>
              </a:lnSpc>
              <a:spcBef>
                <a:spcPts val="800"/>
              </a:spcBef>
              <a:buNone/>
              <a:defRPr sz="2000"/>
            </a:lvl4pPr>
            <a:lvl5pPr marL="1828800" indent="0">
              <a:lnSpc>
                <a:spcPct val="100000"/>
              </a:lnSpc>
              <a:spcBef>
                <a:spcPts val="800"/>
              </a:spcBef>
              <a:buNone/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FDF3A-ACB3-4924-8376-66E58D08E49B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FDF3A-ACB3-4924-8376-66E58D08E49B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FDF3A-ACB3-4924-8376-66E58D08E49B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FDF3A-ACB3-4924-8376-66E58D08E49B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FDF3A-ACB3-4924-8376-66E58D08E49B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FDF3A-ACB3-4924-8376-66E58D08E49B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FDF3A-ACB3-4924-8376-66E58D08E49B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FDF3A-ACB3-4924-8376-66E58D08E49B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FDF3A-ACB3-4924-8376-66E58D08E49B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FDF3A-ACB3-4924-8376-66E58D08E49B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FDF3A-ACB3-4924-8376-66E58D08E49B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10"/>
        </a:lnSpc>
        <a:spcBef>
          <a:spcPct val="20000"/>
        </a:spcBef>
        <a:buFont typeface="Arial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eecs.umich.edu/~nha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ham@umich.ed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pload.wikimedia.org/wikipedia/commons/thumb/f/fb/PageRanks-Example.svg/1270px-PageRanks-Example.svg.png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Henry_Gantt#/media/File:Henry_L._Gantt.jpg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anttproject.biz/" TargetMode="Externa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0"/>
            <a:ext cx="8229600" cy="1905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EECS 498 System Design of a Search Engine</a:t>
            </a:r>
            <a:br>
              <a:rPr lang="en-US" sz="3600" dirty="0"/>
            </a:br>
            <a:r>
              <a:rPr lang="en-US" sz="3100" dirty="0"/>
              <a:t>Winter 2025</a:t>
            </a:r>
            <a:br>
              <a:rPr lang="en-US" dirty="0"/>
            </a:br>
            <a:r>
              <a:rPr lang="en-US" sz="3100" dirty="0"/>
              <a:t>Lecture 3:  Project planning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321724" y="3962400"/>
            <a:ext cx="6679276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Nicole Hamilton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  <a:hlinkClick r:id="rId3"/>
              </a:rPr>
              <a:t>https://web.eecs.umich.edu/~nham/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4"/>
              </a:rPr>
              <a:t>nham@umich.edu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4A88D4-E583-4E05-A637-56F441D7A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B5FE-DD2E-4754-A6C9-269E1231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3A76C-1684-4A57-A9C9-558C68BFB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Result quality.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Your project.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Project planning.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7DB72-3890-4F13-9D58-D58633679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28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B5FE-DD2E-4754-A6C9-269E1231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3A76C-1684-4A57-A9C9-558C68BFB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Result quality (that we didn’t get to last time.)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Your project.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Project planning.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32F1B2-49AF-444D-8338-864BA354B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371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AB9B0-6ADE-4BD5-95EC-B160D5576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36629-3EA0-44D7-832A-AE3413F36A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9"/>
            <a:ext cx="8229600" cy="427371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Really hoping everyone can find a team by this weekend.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Tell me the name of your team and your teammates by Sunday January 18, 11:59 pm.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Submit a group photo by Sunday January 25, 11:59 pm.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If you are joining late, I’ll give you extensions to catch up on the previous assignments.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 final comment on MostPositiveSubsequence perf.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Mascot </a:t>
            </a:r>
            <a:r>
              <a:rPr lang="en-US" dirty="0" err="1"/>
              <a:t>suggesions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4138E5-03FE-4E5B-8500-B106969A0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900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A7ECCD-8287-4CA4-832A-17761E159103}"/>
              </a:ext>
            </a:extLst>
          </p:cNvPr>
          <p:cNvSpPr/>
          <p:nvPr/>
        </p:nvSpPr>
        <p:spPr>
          <a:xfrm>
            <a:off x="722663" y="181957"/>
            <a:ext cx="7698673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ImprovedBenchmark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 ],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&amp;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bestL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&amp;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bestR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assert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de-DE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de-DE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de-DE" sz="1600" dirty="0">
                <a:solidFill>
                  <a:srgbClr val="000000"/>
                </a:solidFill>
                <a:latin typeface="Consolas" panose="020B0609020204030204" pitchFamily="49" charset="0"/>
              </a:rPr>
              <a:t> sum, bestSum, L, R;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bestSum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[ 0 ];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bestL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bestR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t-BR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pt-BR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pt-BR" sz="1600" dirty="0">
                <a:solidFill>
                  <a:srgbClr val="000000"/>
                </a:solidFill>
                <a:latin typeface="Consolas" panose="020B0609020204030204" pitchFamily="49" charset="0"/>
              </a:rPr>
              <a:t> ( L = R = sum = 0;  R &lt; </a:t>
            </a:r>
            <a:r>
              <a:rPr lang="pt-BR" sz="1600" dirty="0">
                <a:solidFill>
                  <a:srgbClr val="808080"/>
                </a:solidFill>
                <a:latin typeface="Consolas" panose="020B0609020204030204" pitchFamily="49" charset="0"/>
              </a:rPr>
              <a:t>n</a:t>
            </a:r>
            <a:r>
              <a:rPr lang="pt-BR" sz="1600" dirty="0">
                <a:solidFill>
                  <a:srgbClr val="000000"/>
                </a:solidFill>
                <a:latin typeface="Consolas" panose="020B0609020204030204" pitchFamily="49" charset="0"/>
              </a:rPr>
              <a:t>; 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sum +=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 R ];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 sum &gt;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bestSum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||</a:t>
            </a:r>
          </a:p>
          <a:p>
            <a:r>
              <a:rPr lang="de-DE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sum == bestSum &amp;&amp; R - L &lt; </a:t>
            </a:r>
            <a:r>
              <a:rPr lang="de-DE" sz="1600" dirty="0">
                <a:solidFill>
                  <a:srgbClr val="808080"/>
                </a:solidFill>
                <a:latin typeface="Consolas" panose="020B0609020204030204" pitchFamily="49" charset="0"/>
              </a:rPr>
              <a:t>bestR</a:t>
            </a:r>
            <a:r>
              <a:rPr lang="de-DE" sz="1600" dirty="0">
                <a:solidFill>
                  <a:srgbClr val="000000"/>
                </a:solidFill>
                <a:latin typeface="Consolas" panose="020B0609020204030204" pitchFamily="49" charset="0"/>
              </a:rPr>
              <a:t> - </a:t>
            </a:r>
            <a:r>
              <a:rPr lang="de-DE" sz="1600" dirty="0">
                <a:solidFill>
                  <a:srgbClr val="808080"/>
                </a:solidFill>
                <a:latin typeface="Consolas" panose="020B0609020204030204" pitchFamily="49" charset="0"/>
              </a:rPr>
              <a:t>bestL</a:t>
            </a:r>
            <a:r>
              <a:rPr lang="de-DE" sz="16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bestL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L;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bestR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R;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bestSum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sum;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R++;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 sum &lt;= 0 )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sum = 0;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L = R;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}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bestSum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D850B2-A256-FBA7-A026-EA1CEF998E5A}"/>
              </a:ext>
            </a:extLst>
          </p:cNvPr>
          <p:cNvSpPr txBox="1"/>
          <p:nvPr/>
        </p:nvSpPr>
        <p:spPr>
          <a:xfrm>
            <a:off x="4975860" y="4167277"/>
            <a:ext cx="3521159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Student ticks   = 240777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Benchmark ticks = 304328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Ratio           = 0.791176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Perf limit      = 1.1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Performance is okay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Test succeeded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ADD9DA-2A74-9946-27E2-515A7222F5A9}"/>
              </a:ext>
            </a:extLst>
          </p:cNvPr>
          <p:cNvSpPr txBox="1"/>
          <p:nvPr/>
        </p:nvSpPr>
        <p:spPr>
          <a:xfrm>
            <a:off x="5697261" y="1514535"/>
            <a:ext cx="32697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C00000"/>
                </a:solidFill>
              </a:rPr>
              <a:t>Can this be improved with</a:t>
            </a:r>
          </a:p>
          <a:p>
            <a:r>
              <a:rPr lang="en-US" sz="2000" i="1" dirty="0">
                <a:solidFill>
                  <a:srgbClr val="C00000"/>
                </a:solidFill>
              </a:rPr>
              <a:t>local variables?</a:t>
            </a:r>
          </a:p>
        </p:txBody>
      </p:sp>
    </p:spTree>
    <p:extLst>
      <p:ext uri="{BB962C8B-B14F-4D97-AF65-F5344CB8AC3E}">
        <p14:creationId xmlns:p14="http://schemas.microsoft.com/office/powerpoint/2010/main" val="1679686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9DEFF-87F9-FCD3-5380-75B5D36A1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750E60-9677-E046-DF2E-65E9FADD4211}"/>
              </a:ext>
            </a:extLst>
          </p:cNvPr>
          <p:cNvSpPr/>
          <p:nvPr/>
        </p:nvSpPr>
        <p:spPr>
          <a:xfrm>
            <a:off x="722663" y="181957"/>
            <a:ext cx="7698673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ImprovedLocals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a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[ ],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&amp;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bestL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&amp;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bestR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{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assert( n );</a:t>
            </a:r>
          </a:p>
          <a:p>
            <a:r>
              <a:rPr lang="de-DE" sz="1400" dirty="0">
                <a:latin typeface="Consolas" panose="020B0609020204030204" pitchFamily="49" charset="0"/>
              </a:rPr>
              <a:t>   int sum, bestSum, L, R, bL, bR;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</a:t>
            </a:r>
            <a:r>
              <a:rPr lang="en-US" sz="1400" dirty="0" err="1">
                <a:latin typeface="Consolas" panose="020B0609020204030204" pitchFamily="49" charset="0"/>
              </a:rPr>
              <a:t>bestSum</a:t>
            </a:r>
            <a:r>
              <a:rPr lang="en-US" sz="1400" dirty="0">
                <a:latin typeface="Consolas" panose="020B0609020204030204" pitchFamily="49" charset="0"/>
              </a:rPr>
              <a:t> = a[ 0 ];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</a:t>
            </a:r>
            <a:r>
              <a:rPr lang="en-US" sz="1400" dirty="0" err="1">
                <a:latin typeface="Consolas" panose="020B0609020204030204" pitchFamily="49" charset="0"/>
              </a:rPr>
              <a:t>bL</a:t>
            </a:r>
            <a:r>
              <a:rPr lang="en-US" sz="1400" dirty="0">
                <a:latin typeface="Consolas" panose="020B0609020204030204" pitchFamily="49" charset="0"/>
              </a:rPr>
              <a:t> = </a:t>
            </a:r>
            <a:r>
              <a:rPr lang="en-US" sz="1400" dirty="0" err="1">
                <a:latin typeface="Consolas" panose="020B0609020204030204" pitchFamily="49" charset="0"/>
              </a:rPr>
              <a:t>bR</a:t>
            </a:r>
            <a:r>
              <a:rPr lang="en-US" sz="1400" dirty="0">
                <a:latin typeface="Consolas" panose="020B0609020204030204" pitchFamily="49" charset="0"/>
              </a:rPr>
              <a:t> = 0;</a:t>
            </a:r>
          </a:p>
          <a:p>
            <a:endParaRPr lang="en-US" sz="1400" dirty="0">
              <a:latin typeface="Consolas" panose="020B0609020204030204" pitchFamily="49" charset="0"/>
            </a:endParaRPr>
          </a:p>
          <a:p>
            <a:r>
              <a:rPr lang="pt-BR" sz="1400" dirty="0">
                <a:latin typeface="Consolas" panose="020B0609020204030204" pitchFamily="49" charset="0"/>
              </a:rPr>
              <a:t>   for ( L = R = sum = 0;  R &lt; n; )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{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sum += a[ R ];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if ( sum &gt; </a:t>
            </a:r>
            <a:r>
              <a:rPr lang="en-US" sz="1400" dirty="0" err="1">
                <a:latin typeface="Consolas" panose="020B0609020204030204" pitchFamily="49" charset="0"/>
              </a:rPr>
              <a:t>bestSum</a:t>
            </a:r>
            <a:r>
              <a:rPr lang="en-US" sz="1400" dirty="0">
                <a:latin typeface="Consolas" panose="020B0609020204030204" pitchFamily="49" charset="0"/>
              </a:rPr>
              <a:t> ||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      sum == </a:t>
            </a:r>
            <a:r>
              <a:rPr lang="en-US" sz="1400" dirty="0" err="1">
                <a:latin typeface="Consolas" panose="020B0609020204030204" pitchFamily="49" charset="0"/>
              </a:rPr>
              <a:t>bestSum</a:t>
            </a:r>
            <a:r>
              <a:rPr lang="en-US" sz="1400" dirty="0">
                <a:latin typeface="Consolas" panose="020B0609020204030204" pitchFamily="49" charset="0"/>
              </a:rPr>
              <a:t> &amp;&amp; R - L &lt; </a:t>
            </a:r>
            <a:r>
              <a:rPr lang="en-US" sz="1400" dirty="0" err="1">
                <a:latin typeface="Consolas" panose="020B0609020204030204" pitchFamily="49" charset="0"/>
              </a:rPr>
              <a:t>bR</a:t>
            </a:r>
            <a:r>
              <a:rPr lang="en-US" sz="1400" dirty="0">
                <a:latin typeface="Consolas" panose="020B0609020204030204" pitchFamily="49" charset="0"/>
              </a:rPr>
              <a:t> - </a:t>
            </a:r>
            <a:r>
              <a:rPr lang="en-US" sz="1400" dirty="0" err="1">
                <a:latin typeface="Consolas" panose="020B0609020204030204" pitchFamily="49" charset="0"/>
              </a:rPr>
              <a:t>bL</a:t>
            </a:r>
            <a:r>
              <a:rPr lang="en-US" sz="1400" dirty="0">
                <a:latin typeface="Consolas" panose="020B0609020204030204" pitchFamily="49" charset="0"/>
              </a:rPr>
              <a:t> )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   {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   </a:t>
            </a:r>
            <a:r>
              <a:rPr lang="en-US" sz="1400" dirty="0" err="1">
                <a:latin typeface="Consolas" panose="020B0609020204030204" pitchFamily="49" charset="0"/>
              </a:rPr>
              <a:t>bL</a:t>
            </a:r>
            <a:r>
              <a:rPr lang="en-US" sz="1400" dirty="0">
                <a:latin typeface="Consolas" panose="020B0609020204030204" pitchFamily="49" charset="0"/>
              </a:rPr>
              <a:t> = L;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   </a:t>
            </a:r>
            <a:r>
              <a:rPr lang="en-US" sz="1400" dirty="0" err="1">
                <a:latin typeface="Consolas" panose="020B0609020204030204" pitchFamily="49" charset="0"/>
              </a:rPr>
              <a:t>bR</a:t>
            </a:r>
            <a:r>
              <a:rPr lang="en-US" sz="1400" dirty="0">
                <a:latin typeface="Consolas" panose="020B0609020204030204" pitchFamily="49" charset="0"/>
              </a:rPr>
              <a:t> = R;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   </a:t>
            </a:r>
            <a:r>
              <a:rPr lang="en-US" sz="1400" dirty="0" err="1">
                <a:latin typeface="Consolas" panose="020B0609020204030204" pitchFamily="49" charset="0"/>
              </a:rPr>
              <a:t>bestSum</a:t>
            </a:r>
            <a:r>
              <a:rPr lang="en-US" sz="1400" dirty="0">
                <a:latin typeface="Consolas" panose="020B0609020204030204" pitchFamily="49" charset="0"/>
              </a:rPr>
              <a:t> = sum;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   }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R++;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if ( sum &lt;= 0 )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   {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   sum = 0;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   L = R;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   }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  }</a:t>
            </a:r>
          </a:p>
          <a:p>
            <a:endParaRPr lang="en-US" sz="1400" dirty="0">
              <a:latin typeface="Consolas" panose="020B0609020204030204" pitchFamily="49" charset="0"/>
            </a:endParaRPr>
          </a:p>
          <a:p>
            <a:r>
              <a:rPr lang="en-US" sz="1400" dirty="0">
                <a:latin typeface="Consolas" panose="020B0609020204030204" pitchFamily="49" charset="0"/>
              </a:rPr>
              <a:t>   </a:t>
            </a:r>
            <a:r>
              <a:rPr lang="en-US" sz="1400" dirty="0" err="1">
                <a:latin typeface="Consolas" panose="020B0609020204030204" pitchFamily="49" charset="0"/>
              </a:rPr>
              <a:t>bestL</a:t>
            </a:r>
            <a:r>
              <a:rPr lang="en-US" sz="1400" dirty="0">
                <a:latin typeface="Consolas" panose="020B0609020204030204" pitchFamily="49" charset="0"/>
              </a:rPr>
              <a:t> = </a:t>
            </a:r>
            <a:r>
              <a:rPr lang="en-US" sz="1400" dirty="0" err="1">
                <a:latin typeface="Consolas" panose="020B0609020204030204" pitchFamily="49" charset="0"/>
              </a:rPr>
              <a:t>bL</a:t>
            </a:r>
            <a:r>
              <a:rPr lang="en-US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</a:t>
            </a:r>
            <a:r>
              <a:rPr lang="en-US" sz="1400" dirty="0" err="1">
                <a:latin typeface="Consolas" panose="020B0609020204030204" pitchFamily="49" charset="0"/>
              </a:rPr>
              <a:t>bestR</a:t>
            </a:r>
            <a:r>
              <a:rPr lang="en-US" sz="1400" dirty="0">
                <a:latin typeface="Consolas" panose="020B0609020204030204" pitchFamily="49" charset="0"/>
              </a:rPr>
              <a:t> = </a:t>
            </a:r>
            <a:r>
              <a:rPr lang="en-US" sz="1400" dirty="0" err="1">
                <a:latin typeface="Consolas" panose="020B0609020204030204" pitchFamily="49" charset="0"/>
              </a:rPr>
              <a:t>bR</a:t>
            </a:r>
            <a:r>
              <a:rPr lang="en-US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return </a:t>
            </a:r>
            <a:r>
              <a:rPr lang="en-US" sz="1400" dirty="0" err="1">
                <a:latin typeface="Consolas" panose="020B0609020204030204" pitchFamily="49" charset="0"/>
              </a:rPr>
              <a:t>bestSum</a:t>
            </a:r>
            <a:r>
              <a:rPr lang="en-US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156234-23B3-59E9-CB1F-B1E4D665C830}"/>
              </a:ext>
            </a:extLst>
          </p:cNvPr>
          <p:cNvSpPr txBox="1"/>
          <p:nvPr/>
        </p:nvSpPr>
        <p:spPr>
          <a:xfrm>
            <a:off x="4975860" y="4167277"/>
            <a:ext cx="3521159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Student ticks   = 303140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Benchmark ticks = 295698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Ratio           = 1.02517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Perf limit      = 1.1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Performance is okay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Test succeeded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CB5B23-E38F-2FC0-A9FC-7EE9277331BE}"/>
              </a:ext>
            </a:extLst>
          </p:cNvPr>
          <p:cNvSpPr txBox="1"/>
          <p:nvPr/>
        </p:nvSpPr>
        <p:spPr>
          <a:xfrm>
            <a:off x="5697261" y="1514535"/>
            <a:ext cx="32697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C00000"/>
                </a:solidFill>
              </a:rPr>
              <a:t>It’s not faster.</a:t>
            </a:r>
          </a:p>
        </p:txBody>
      </p:sp>
    </p:spTree>
    <p:extLst>
      <p:ext uri="{BB962C8B-B14F-4D97-AF65-F5344CB8AC3E}">
        <p14:creationId xmlns:p14="http://schemas.microsoft.com/office/powerpoint/2010/main" val="236038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4F78F-7D00-0EDD-8C88-981449830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D0B0-BBD8-688A-75CC-4FF59C609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269A9-10E5-E795-99FC-8BE554638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9"/>
            <a:ext cx="8229600" cy="427371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This weekend’s Gantt chart assignment asks you to create a plan to apply to graduate school.  Yes, I have an agenda.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This is your last individual homework assignment other than voting on stuff.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C9651-A97C-478A-0405-DE9C98E22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592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B958E-0009-4BD1-4D10-2C67C8C3C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39E06-5942-1B7A-C265-D0C9037E3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36376"/>
            <a:ext cx="8229600" cy="995320"/>
          </a:xfrm>
        </p:spPr>
        <p:txBody>
          <a:bodyPr/>
          <a:lstStyle/>
          <a:p>
            <a:r>
              <a:rPr lang="en-US" dirty="0"/>
              <a:t>We need a cartoon mascot for a class tee shirt.  What animal should it be?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DA9591-B318-7166-74E3-DE9930F97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F9B0C2-769B-BAA7-6002-D26361F70491}"/>
              </a:ext>
            </a:extLst>
          </p:cNvPr>
          <p:cNvSpPr txBox="1"/>
          <p:nvPr/>
        </p:nvSpPr>
        <p:spPr>
          <a:xfrm>
            <a:off x="457200" y="1893536"/>
            <a:ext cx="32327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The -121 Section</a:t>
            </a:r>
          </a:p>
          <a:p>
            <a:r>
              <a:rPr lang="en-US" dirty="0"/>
              <a:t>Burmese Rescue Dog</a:t>
            </a:r>
          </a:p>
          <a:p>
            <a:r>
              <a:rPr lang="en-US" dirty="0"/>
              <a:t>Fat Squirrel</a:t>
            </a:r>
          </a:p>
          <a:p>
            <a:r>
              <a:rPr lang="en-US" dirty="0"/>
              <a:t>Eagle</a:t>
            </a:r>
          </a:p>
          <a:p>
            <a:r>
              <a:rPr lang="en-US" dirty="0"/>
              <a:t>C++ Mascot (a Rat)</a:t>
            </a:r>
          </a:p>
          <a:p>
            <a:r>
              <a:rPr lang="en-US" dirty="0"/>
              <a:t>Hawk</a:t>
            </a:r>
          </a:p>
          <a:p>
            <a:r>
              <a:rPr lang="en-US" dirty="0"/>
              <a:t>Spider</a:t>
            </a:r>
          </a:p>
          <a:p>
            <a:r>
              <a:rPr lang="en-US" dirty="0"/>
              <a:t>Lady bug</a:t>
            </a:r>
          </a:p>
          <a:p>
            <a:r>
              <a:rPr lang="en-US" dirty="0"/>
              <a:t>Octopus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C03A87-78FC-1DA9-2187-5B5C3897A720}"/>
              </a:ext>
            </a:extLst>
          </p:cNvPr>
          <p:cNvSpPr txBox="1"/>
          <p:nvPr/>
        </p:nvSpPr>
        <p:spPr>
          <a:xfrm>
            <a:off x="4572000" y="1893535"/>
            <a:ext cx="4114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The -051 Section</a:t>
            </a:r>
          </a:p>
          <a:p>
            <a:r>
              <a:rPr lang="en-US" dirty="0"/>
              <a:t>Road Runner</a:t>
            </a:r>
          </a:p>
          <a:p>
            <a:r>
              <a:rPr lang="en-US" dirty="0"/>
              <a:t>Panda</a:t>
            </a:r>
          </a:p>
          <a:p>
            <a:r>
              <a:rPr lang="en-US" dirty="0"/>
              <a:t>Cute spider</a:t>
            </a:r>
          </a:p>
          <a:p>
            <a:r>
              <a:rPr lang="en-US" dirty="0"/>
              <a:t>Raccoon</a:t>
            </a:r>
          </a:p>
          <a:p>
            <a:r>
              <a:rPr lang="en-US" dirty="0"/>
              <a:t>Owl</a:t>
            </a:r>
          </a:p>
          <a:p>
            <a:r>
              <a:rPr lang="en-US" dirty="0"/>
              <a:t>Cheetah</a:t>
            </a:r>
          </a:p>
          <a:p>
            <a:r>
              <a:rPr lang="en-US" dirty="0"/>
              <a:t>Mole peeking out of a hole</a:t>
            </a:r>
          </a:p>
          <a:p>
            <a:r>
              <a:rPr lang="en-US" dirty="0"/>
              <a:t>Golden retriever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4576AE-3BFE-1663-5A44-53280D8917A7}"/>
              </a:ext>
            </a:extLst>
          </p:cNvPr>
          <p:cNvSpPr txBox="1"/>
          <p:nvPr/>
        </p:nvSpPr>
        <p:spPr>
          <a:xfrm>
            <a:off x="1592318" y="5044966"/>
            <a:ext cx="6227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C00000"/>
                </a:solidFill>
              </a:rPr>
              <a:t>We’ll turn this into a survey.   Let you pick your top 3.  Perhaps a runoff if we don’t have a clear winner.</a:t>
            </a:r>
          </a:p>
        </p:txBody>
      </p:sp>
    </p:spTree>
    <p:extLst>
      <p:ext uri="{BB962C8B-B14F-4D97-AF65-F5344CB8AC3E}">
        <p14:creationId xmlns:p14="http://schemas.microsoft.com/office/powerpoint/2010/main" val="2751114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AD843-660E-F33D-ADF0-8203A3A5E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7320E-A0A5-57BE-74C9-55F9EA1DC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D7D284-028C-08F4-9D2A-ED21B66A28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Result quality.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Your project.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Project planning.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66FA14-B543-A523-28AA-650E0DFBD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985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A05D8-B445-46D6-A680-BA31A8619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 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051D9-4907-4D74-B485-791EAB8501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 be useful as a search engine, it must produce good results quickly.</a:t>
            </a:r>
          </a:p>
        </p:txBody>
      </p:sp>
    </p:spTree>
    <p:extLst>
      <p:ext uri="{BB962C8B-B14F-4D97-AF65-F5344CB8AC3E}">
        <p14:creationId xmlns:p14="http://schemas.microsoft.com/office/powerpoint/2010/main" val="1015646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89075-CE34-447E-A65D-AEF834C3A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 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2D61F-21AD-45E8-94CA-1926BE76B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30438" indent="-2230438">
              <a:spcBef>
                <a:spcPts val="1600"/>
              </a:spcBef>
              <a:buNone/>
            </a:pPr>
            <a:r>
              <a:rPr lang="en-US" dirty="0"/>
              <a:t>Traditional measures:</a:t>
            </a:r>
          </a:p>
          <a:p>
            <a:pPr marL="2230438" indent="-2230438">
              <a:spcBef>
                <a:spcPts val="1600"/>
              </a:spcBef>
              <a:buNone/>
            </a:pPr>
            <a:r>
              <a:rPr lang="en-US" dirty="0">
                <a:solidFill>
                  <a:srgbClr val="C00000"/>
                </a:solidFill>
              </a:rPr>
              <a:t>Precision</a:t>
            </a:r>
            <a:r>
              <a:rPr lang="en-US" dirty="0"/>
              <a:t>	The fraction of the results that are relevant.</a:t>
            </a:r>
          </a:p>
          <a:p>
            <a:pPr marL="2230438" indent="-2230438">
              <a:spcBef>
                <a:spcPts val="1600"/>
              </a:spcBef>
              <a:buNone/>
            </a:pPr>
            <a:r>
              <a:rPr lang="en-US" dirty="0">
                <a:solidFill>
                  <a:srgbClr val="C00000"/>
                </a:solidFill>
              </a:rPr>
              <a:t>Recall</a:t>
            </a:r>
            <a:r>
              <a:rPr lang="en-US" dirty="0"/>
              <a:t>	The fraction of all relevant results returned.</a:t>
            </a:r>
          </a:p>
          <a:p>
            <a:pPr marL="2230438" indent="-2230438">
              <a:spcBef>
                <a:spcPts val="160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039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89075-CE34-447E-A65D-AEF834C3A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 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2D61F-21AD-45E8-94CA-1926BE76B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And because it matters that the top results be the best:</a:t>
            </a:r>
          </a:p>
          <a:p>
            <a:pPr marL="2230438" indent="-2230438">
              <a:spcBef>
                <a:spcPts val="1600"/>
              </a:spcBef>
              <a:buNone/>
            </a:pPr>
            <a:r>
              <a:rPr lang="en-US" dirty="0">
                <a:solidFill>
                  <a:srgbClr val="C00000"/>
                </a:solidFill>
              </a:rPr>
              <a:t>Relevance</a:t>
            </a:r>
            <a:r>
              <a:rPr lang="en-US" dirty="0"/>
              <a:t>	An estimate of the overall quality of the page as an result for this query that can be used for </a:t>
            </a:r>
            <a:r>
              <a:rPr lang="en-US" i="1" dirty="0">
                <a:solidFill>
                  <a:srgbClr val="C00000"/>
                </a:solidFill>
              </a:rPr>
              <a:t>ranking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(ordering) the results.</a:t>
            </a:r>
          </a:p>
          <a:p>
            <a:pPr marL="2230438" indent="-2230438">
              <a:spcBef>
                <a:spcPts val="160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540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86AC37-82A6-7E61-C9DD-BBE3774D8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987" y="757251"/>
            <a:ext cx="5868025" cy="5826111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1B97924-6E6E-6330-20F4-82A7A605A366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59246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ranking:  pick the best</a:t>
            </a:r>
          </a:p>
        </p:txBody>
      </p:sp>
    </p:spTree>
    <p:extLst>
      <p:ext uri="{BB962C8B-B14F-4D97-AF65-F5344CB8AC3E}">
        <p14:creationId xmlns:p14="http://schemas.microsoft.com/office/powerpoint/2010/main" val="360497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34EDB-F9D6-4B5A-8E38-3682A0C72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kinds of rank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E0C98-8575-453A-8E22-06D725087C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0" indent="-2743200">
              <a:spcBef>
                <a:spcPts val="1600"/>
              </a:spcBef>
              <a:buNone/>
              <a:tabLst>
                <a:tab pos="2743200" algn="l"/>
              </a:tabLst>
            </a:pPr>
            <a:r>
              <a:rPr lang="en-US" dirty="0">
                <a:solidFill>
                  <a:srgbClr val="C00000"/>
                </a:solidFill>
              </a:rPr>
              <a:t>Dynamic rank</a:t>
            </a:r>
            <a:r>
              <a:rPr lang="en-US" dirty="0"/>
              <a:t>	How good a match this page is to this specific query.</a:t>
            </a:r>
          </a:p>
          <a:p>
            <a:pPr marL="2743200" indent="-2743200">
              <a:spcBef>
                <a:spcPts val="1600"/>
              </a:spcBef>
              <a:buNone/>
              <a:tabLst>
                <a:tab pos="2743200" algn="l"/>
              </a:tabLst>
            </a:pPr>
            <a:r>
              <a:rPr lang="en-US" dirty="0">
                <a:solidFill>
                  <a:srgbClr val="C00000"/>
                </a:solidFill>
              </a:rPr>
              <a:t>Static rank</a:t>
            </a:r>
            <a:r>
              <a:rPr lang="en-US" dirty="0"/>
              <a:t>	How good the page is, knowing nothing about the query.</a:t>
            </a:r>
          </a:p>
        </p:txBody>
      </p:sp>
    </p:spTree>
    <p:extLst>
      <p:ext uri="{BB962C8B-B14F-4D97-AF65-F5344CB8AC3E}">
        <p14:creationId xmlns:p14="http://schemas.microsoft.com/office/powerpoint/2010/main" val="670149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66B1B-A5F0-4A1B-99D7-0624ED902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static rank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9A772-97A3-4300-BD46-4075D91C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Some pages are just better than others before you know anything about the query.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709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66B1B-A5F0-4A1B-99D7-0624ED902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static rank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9A772-97A3-4300-BD46-4075D91C9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Bef>
                <a:spcPts val="2000"/>
              </a:spcBef>
              <a:buFont typeface="+mj-lt"/>
              <a:buAutoNum type="arabicPeriod"/>
            </a:pPr>
            <a:r>
              <a:rPr lang="en-US" dirty="0"/>
              <a:t>Some domains are better than others, e.g., .</a:t>
            </a:r>
            <a:r>
              <a:rPr lang="en-US" dirty="0" err="1"/>
              <a:t>gov</a:t>
            </a:r>
            <a:r>
              <a:rPr lang="en-US" dirty="0"/>
              <a:t> or .</a:t>
            </a:r>
            <a:r>
              <a:rPr lang="en-US" dirty="0" err="1"/>
              <a:t>edu</a:t>
            </a:r>
            <a:r>
              <a:rPr lang="en-US" dirty="0"/>
              <a:t> over .biz.</a:t>
            </a:r>
          </a:p>
          <a:p>
            <a:pPr marL="514350" indent="-514350">
              <a:spcBef>
                <a:spcPts val="2000"/>
              </a:spcBef>
              <a:buFont typeface="+mj-lt"/>
              <a:buAutoNum type="arabicPeriod"/>
            </a:pPr>
            <a:r>
              <a:rPr lang="en-US" dirty="0"/>
              <a:t>Short URLs are better.</a:t>
            </a:r>
          </a:p>
          <a:p>
            <a:pPr marL="514350" indent="-514350">
              <a:spcBef>
                <a:spcPts val="2000"/>
              </a:spcBef>
              <a:buFont typeface="+mj-lt"/>
              <a:buAutoNum type="arabicPeriod"/>
            </a:pPr>
            <a:r>
              <a:rPr lang="en-US" dirty="0"/>
              <a:t>Short titles are probably better.</a:t>
            </a:r>
          </a:p>
          <a:p>
            <a:pPr marL="514350" indent="-514350">
              <a:spcBef>
                <a:spcPts val="2000"/>
              </a:spcBef>
              <a:buFont typeface="+mj-lt"/>
              <a:buAutoNum type="arabicPeriod"/>
            </a:pPr>
            <a:r>
              <a:rPr lang="en-US" dirty="0"/>
              <a:t>Some pages may be obvious spam.</a:t>
            </a:r>
          </a:p>
          <a:p>
            <a:pPr marL="514350" indent="-514350">
              <a:spcBef>
                <a:spcPts val="2000"/>
              </a:spcBef>
              <a:buFont typeface="+mj-lt"/>
              <a:buAutoNum type="arabicPeriod"/>
            </a:pPr>
            <a:r>
              <a:rPr lang="en-US" dirty="0"/>
              <a:t>Some pages may have lots of other pages pointing to them, e.g., PageRank.</a:t>
            </a:r>
          </a:p>
          <a:p>
            <a:pPr marL="514350" indent="-514350">
              <a:spcBef>
                <a:spcPts val="2000"/>
              </a:spcBef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865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A69A9-EC91-4655-91D9-434492FBD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PageRank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389F3-E9B9-4A36-9D30-AFBE30E7A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319346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basic idea:  The more and better links to a page, the more likely it should rank higher.</a:t>
            </a:r>
          </a:p>
        </p:txBody>
      </p:sp>
      <p:pic>
        <p:nvPicPr>
          <p:cNvPr id="1026" name="Picture 2" descr="https://upload.wikimedia.org/wikipedia/commons/thumb/f/fb/PageRanks-Example.svg/1270px-PageRanks-Example.svg.png">
            <a:extLst>
              <a:ext uri="{FF2B5EF4-FFF2-40B4-BE49-F238E27FC236}">
                <a16:creationId xmlns:a16="http://schemas.microsoft.com/office/drawing/2014/main" id="{C0692DB0-CDC0-42AB-BF7A-30C9BEB99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054" y="1803046"/>
            <a:ext cx="4660916" cy="3757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7CEA196-8A38-4811-B96A-E998844A1219}"/>
              </a:ext>
            </a:extLst>
          </p:cNvPr>
          <p:cNvSpPr txBox="1"/>
          <p:nvPr/>
        </p:nvSpPr>
        <p:spPr>
          <a:xfrm>
            <a:off x="568128" y="6452557"/>
            <a:ext cx="81980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Image source:  </a:t>
            </a:r>
            <a:r>
              <a:rPr lang="en-US" sz="1100" dirty="0">
                <a:hlinkClick r:id="rId4"/>
              </a:rPr>
              <a:t>https://upload.wikimedia.org/wikipedia/commons/thumb/f/fb/PageRanks-Example.svg/1270px-PageRanks-Example.svg.png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4991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1BECB-0E20-496B-8732-AB248AF24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PageRank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3EAF2-3833-4FD2-AB97-8C2AE3E90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It obviously did work and they got better results.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It also gave halo of special legitimacy to their results, that they were scientific and unbiased.</a:t>
            </a:r>
          </a:p>
        </p:txBody>
      </p:sp>
    </p:spTree>
    <p:extLst>
      <p:ext uri="{BB962C8B-B14F-4D97-AF65-F5344CB8AC3E}">
        <p14:creationId xmlns:p14="http://schemas.microsoft.com/office/powerpoint/2010/main" val="259183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74956-F8F1-44E6-BC95-424E6CBF3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 Microsoft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EED72-1E28-428B-80FE-25102F114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gamely expected our version of PageRank to represent about half the overall rank value, largely based on the hype around it.</a:t>
            </a:r>
          </a:p>
          <a:p>
            <a:pPr marL="0" indent="0">
              <a:buNone/>
            </a:pPr>
            <a:r>
              <a:rPr lang="en-US" dirty="0"/>
              <a:t>Turned out it was very expensive to calculate and represented only a small part of the final rank score.</a:t>
            </a:r>
          </a:p>
        </p:txBody>
      </p:sp>
    </p:spTree>
    <p:extLst>
      <p:ext uri="{BB962C8B-B14F-4D97-AF65-F5344CB8AC3E}">
        <p14:creationId xmlns:p14="http://schemas.microsoft.com/office/powerpoint/2010/main" val="29282380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ACF3A-34CE-4980-A9EE-2B80DAB64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dynamic rank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07422-05C9-4747-86AD-0703B6D32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600"/>
              </a:spcBef>
            </a:pPr>
            <a:r>
              <a:rPr lang="en-US" dirty="0"/>
              <a:t>Estimate the quality of match between the page and the query.</a:t>
            </a:r>
          </a:p>
          <a:p>
            <a:pPr>
              <a:spcBef>
                <a:spcPts val="1600"/>
              </a:spcBef>
            </a:pPr>
            <a:r>
              <a:rPr lang="en-US" dirty="0"/>
              <a:t>Traditional methods in information retrieval considered the page as a </a:t>
            </a:r>
            <a:r>
              <a:rPr lang="en-US" i="1" dirty="0">
                <a:solidFill>
                  <a:srgbClr val="C00000"/>
                </a:solidFill>
              </a:rPr>
              <a:t>bag of words </a:t>
            </a:r>
            <a:r>
              <a:rPr lang="en-US" dirty="0"/>
              <a:t>and ostensibly measured the </a:t>
            </a:r>
            <a:r>
              <a:rPr lang="en-US" i="1" dirty="0">
                <a:solidFill>
                  <a:srgbClr val="C00000"/>
                </a:solidFill>
              </a:rPr>
              <a:t>mathematical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/>
              <a:t>or </a:t>
            </a:r>
            <a:r>
              <a:rPr lang="en-US" i="1" dirty="0">
                <a:solidFill>
                  <a:srgbClr val="C00000"/>
                </a:solidFill>
              </a:rPr>
              <a:t>statistical similarity</a:t>
            </a:r>
            <a:r>
              <a:rPr lang="en-US" dirty="0"/>
              <a:t>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For example, one method claimed to consider the </a:t>
            </a:r>
            <a:r>
              <a:rPr lang="en-US" i="1" dirty="0">
                <a:solidFill>
                  <a:srgbClr val="C00000"/>
                </a:solidFill>
              </a:rPr>
              <a:t>document and the query as vectors </a:t>
            </a:r>
            <a:r>
              <a:rPr lang="en-US" dirty="0"/>
              <a:t>and to calculate the </a:t>
            </a:r>
            <a:r>
              <a:rPr lang="en-US" i="1" dirty="0">
                <a:solidFill>
                  <a:srgbClr val="C00000"/>
                </a:solidFill>
              </a:rPr>
              <a:t>angle between them</a:t>
            </a:r>
            <a:r>
              <a:rPr lang="en-US" dirty="0">
                <a:solidFill>
                  <a:srgbClr val="C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42193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E3292-3180-4E07-A7B8-F93C90D1F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bag of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A40BE-09E1-4871-B660-93107B33F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scoring method that considers only that the search words occur in the document, not where or in what relation to each other.</a:t>
            </a:r>
          </a:p>
        </p:txBody>
      </p:sp>
    </p:spTree>
    <p:extLst>
      <p:ext uri="{BB962C8B-B14F-4D97-AF65-F5344CB8AC3E}">
        <p14:creationId xmlns:p14="http://schemas.microsoft.com/office/powerpoint/2010/main" val="31622597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E3292-3180-4E07-A7B8-F93C90D1F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tf-idf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A40BE-09E1-4871-B660-93107B33F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2000"/>
              </a:spcBef>
              <a:buNone/>
            </a:pPr>
            <a:r>
              <a:rPr lang="en-US" sz="2400" dirty="0"/>
              <a:t>Term-frequency, inverse document frequency.</a:t>
            </a:r>
          </a:p>
          <a:p>
            <a:pPr marL="0" indent="0">
              <a:spcBef>
                <a:spcPts val="2000"/>
              </a:spcBef>
              <a:buNone/>
            </a:pPr>
            <a:r>
              <a:rPr lang="en-US" sz="2400" dirty="0"/>
              <a:t>Easily the most famous bag of words technique.  The more occurrences of a rare word, the better.</a:t>
            </a:r>
          </a:p>
          <a:p>
            <a:pPr marL="0" indent="0">
              <a:spcBef>
                <a:spcPts val="2000"/>
              </a:spcBef>
              <a:buNone/>
            </a:pPr>
            <a:r>
              <a:rPr lang="en-US" sz="2400" dirty="0"/>
              <a:t>Problem is, it doesn’t work on the web.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43513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4DD712C-E965-4D8A-8711-54D0E57A6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422" y="1712127"/>
            <a:ext cx="8141377" cy="48017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F5730A-CBCC-4264-B32F-C11544222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5037"/>
          </a:xfrm>
        </p:spPr>
        <p:txBody>
          <a:bodyPr/>
          <a:lstStyle/>
          <a:p>
            <a:r>
              <a:rPr lang="en-US" dirty="0"/>
              <a:t>bag of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ACF74-4ED6-4105-9CA0-DA70949FE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6879"/>
            <a:ext cx="7125419" cy="375249"/>
          </a:xfrm>
        </p:spPr>
        <p:txBody>
          <a:bodyPr>
            <a:normAutofit/>
          </a:bodyPr>
          <a:lstStyle/>
          <a:p>
            <a:r>
              <a:rPr lang="en-US" sz="1800" dirty="0"/>
              <a:t>Here’s a sample NY Times page from Jan 25, 2021.</a:t>
            </a:r>
          </a:p>
        </p:txBody>
      </p:sp>
    </p:spTree>
    <p:extLst>
      <p:ext uri="{BB962C8B-B14F-4D97-AF65-F5344CB8AC3E}">
        <p14:creationId xmlns:p14="http://schemas.microsoft.com/office/powerpoint/2010/main" val="25230490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142CD32-51D6-467F-811F-E9A51C0F5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423" y="1712126"/>
            <a:ext cx="8141376" cy="48017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F5730A-CBCC-4264-B32F-C11544222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5037"/>
          </a:xfrm>
        </p:spPr>
        <p:txBody>
          <a:bodyPr/>
          <a:lstStyle/>
          <a:p>
            <a:r>
              <a:rPr lang="en-US" dirty="0"/>
              <a:t>bag of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ACF74-4ED6-4105-9CA0-DA70949FE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6879"/>
            <a:ext cx="7125419" cy="375249"/>
          </a:xfrm>
        </p:spPr>
        <p:txBody>
          <a:bodyPr>
            <a:normAutofit/>
          </a:bodyPr>
          <a:lstStyle/>
          <a:p>
            <a:r>
              <a:rPr lang="en-US" sz="1800" dirty="0"/>
              <a:t>Here it is stripped of HTML and CSS but the text remains.</a:t>
            </a:r>
          </a:p>
        </p:txBody>
      </p:sp>
    </p:spTree>
    <p:extLst>
      <p:ext uri="{BB962C8B-B14F-4D97-AF65-F5344CB8AC3E}">
        <p14:creationId xmlns:p14="http://schemas.microsoft.com/office/powerpoint/2010/main" val="29122472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4449A71-4A5E-499D-89C4-BA4F0503B1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423" y="1712125"/>
            <a:ext cx="8141375" cy="48017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F5730A-CBCC-4264-B32F-C11544222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5037"/>
          </a:xfrm>
        </p:spPr>
        <p:txBody>
          <a:bodyPr/>
          <a:lstStyle/>
          <a:p>
            <a:r>
              <a:rPr lang="en-US" dirty="0"/>
              <a:t>bag of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ACF74-4ED6-4105-9CA0-DA70949FE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6879"/>
            <a:ext cx="8229598" cy="375249"/>
          </a:xfrm>
        </p:spPr>
        <p:txBody>
          <a:bodyPr>
            <a:normAutofit/>
          </a:bodyPr>
          <a:lstStyle/>
          <a:p>
            <a:r>
              <a:rPr lang="en-US" sz="1800" dirty="0"/>
              <a:t>Here it is with the words in the title and body sorted.  </a:t>
            </a:r>
            <a:r>
              <a:rPr lang="en-US" sz="1800" dirty="0" err="1"/>
              <a:t>Tf-idf</a:t>
            </a:r>
            <a:r>
              <a:rPr lang="en-US" sz="1800" dirty="0"/>
              <a:t> can’t tell the difference.</a:t>
            </a:r>
          </a:p>
        </p:txBody>
      </p:sp>
    </p:spTree>
    <p:extLst>
      <p:ext uri="{BB962C8B-B14F-4D97-AF65-F5344CB8AC3E}">
        <p14:creationId xmlns:p14="http://schemas.microsoft.com/office/powerpoint/2010/main" val="9406288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5AEE1-FED0-4CB0-8683-F95FF0412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at Microsoft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283B1-4C81-49E6-A9B3-3F576AF69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1600"/>
              </a:spcAft>
              <a:buNone/>
            </a:pPr>
            <a:r>
              <a:rPr lang="en-US" dirty="0"/>
              <a:t>At Microsoft, we separated the occurrences into four </a:t>
            </a:r>
            <a:r>
              <a:rPr lang="en-US" dirty="0" err="1"/>
              <a:t>metastreams</a:t>
            </a:r>
            <a:r>
              <a:rPr lang="en-US" dirty="0"/>
              <a:t>, in order of importance.</a:t>
            </a:r>
          </a:p>
          <a:p>
            <a:pPr marL="914400" indent="-514350">
              <a:buAutoNum type="arabicPeriod"/>
            </a:pPr>
            <a:r>
              <a:rPr lang="en-US" dirty="0"/>
              <a:t>Anchor text.</a:t>
            </a:r>
          </a:p>
          <a:p>
            <a:pPr marL="914400" indent="-514350">
              <a:buAutoNum type="arabicPeriod"/>
            </a:pPr>
            <a:r>
              <a:rPr lang="en-US" dirty="0"/>
              <a:t>URL.</a:t>
            </a:r>
          </a:p>
          <a:p>
            <a:pPr marL="914400" indent="-514350">
              <a:buAutoNum type="arabicPeriod"/>
            </a:pPr>
            <a:r>
              <a:rPr lang="en-US" dirty="0"/>
              <a:t>Title.</a:t>
            </a:r>
          </a:p>
          <a:p>
            <a:pPr marL="914400" indent="-514350">
              <a:buAutoNum type="arabicPeriod"/>
            </a:pPr>
            <a:r>
              <a:rPr lang="en-US" dirty="0"/>
              <a:t>Body text.</a:t>
            </a:r>
          </a:p>
        </p:txBody>
      </p:sp>
    </p:spTree>
    <p:extLst>
      <p:ext uri="{BB962C8B-B14F-4D97-AF65-F5344CB8AC3E}">
        <p14:creationId xmlns:p14="http://schemas.microsoft.com/office/powerpoint/2010/main" val="7872277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B467A-CC0B-4FA7-9026-E61C4CD7C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heuristics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624CD-7E3A-4555-8D97-7EA1DA001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Bef>
                <a:spcPts val="2000"/>
              </a:spcBef>
              <a:buFont typeface="+mj-lt"/>
              <a:buAutoNum type="arabicPeriod"/>
            </a:pPr>
            <a:r>
              <a:rPr lang="en-US" dirty="0"/>
              <a:t>Pick the rarest word in the query, then iterate over its occurrences on the page.</a:t>
            </a:r>
          </a:p>
          <a:p>
            <a:pPr marL="514350" indent="-514350">
              <a:spcBef>
                <a:spcPts val="2000"/>
              </a:spcBef>
              <a:buFont typeface="+mj-lt"/>
              <a:buAutoNum type="arabicPeriod"/>
            </a:pPr>
            <a:r>
              <a:rPr lang="en-US" dirty="0"/>
              <a:t>At each place, move the pointers to the other words to as close to the correct relative position as possible.</a:t>
            </a:r>
          </a:p>
          <a:p>
            <a:pPr marL="514350" indent="-514350">
              <a:spcBef>
                <a:spcPts val="2000"/>
              </a:spcBef>
              <a:buFont typeface="+mj-lt"/>
              <a:buAutoNum type="arabicPeriod"/>
            </a:pPr>
            <a:r>
              <a:rPr lang="en-US" dirty="0"/>
              <a:t>Score that that set, called a </a:t>
            </a:r>
            <a:r>
              <a:rPr lang="en-US" i="1" dirty="0"/>
              <a:t>span</a:t>
            </a:r>
            <a:r>
              <a:rPr lang="en-US" dirty="0"/>
              <a:t>, counting the number of spans, the number of exact phrases, in order, close together, etc.</a:t>
            </a:r>
          </a:p>
          <a:p>
            <a:pPr marL="514350" indent="-514350">
              <a:spcBef>
                <a:spcPts val="2000"/>
              </a:spcBef>
              <a:buFont typeface="+mj-lt"/>
              <a:buAutoNum type="arabicPeriod"/>
            </a:pPr>
            <a:r>
              <a:rPr lang="en-US" dirty="0"/>
              <a:t>Score the counts, weighting exact phrases the title as more important than other matches.</a:t>
            </a:r>
          </a:p>
        </p:txBody>
      </p:sp>
    </p:spTree>
    <p:extLst>
      <p:ext uri="{BB962C8B-B14F-4D97-AF65-F5344CB8AC3E}">
        <p14:creationId xmlns:p14="http://schemas.microsoft.com/office/powerpoint/2010/main" val="33537723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B467A-CC0B-4FA7-9026-E61C4CD7C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heuristics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624CD-7E3A-4555-8D97-7EA1DA001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Altogether, had about 700 heuristics in a linear combination.</a:t>
            </a:r>
          </a:p>
          <a:p>
            <a:pPr marL="0" indent="0">
              <a:buNone/>
            </a:pPr>
            <a:r>
              <a:rPr lang="en-US" dirty="0"/>
              <a:t>Tuned them using gradient descent and approximately 150K labeled pages and queries.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>
                <a:solidFill>
                  <a:srgbClr val="C00000"/>
                </a:solidFill>
              </a:rPr>
              <a:t>But W25, several teams got great results hand-tuning with only about 12 to 20 heuristics using this algorithm.</a:t>
            </a:r>
          </a:p>
        </p:txBody>
      </p:sp>
    </p:spTree>
    <p:extLst>
      <p:ext uri="{BB962C8B-B14F-4D97-AF65-F5344CB8AC3E}">
        <p14:creationId xmlns:p14="http://schemas.microsoft.com/office/powerpoint/2010/main" val="21347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CD04C-0A93-4ECC-BC13-6B9B13E89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found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4E2B5-9ED2-40E4-8539-7F2C097D2A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Finding the search words in the right order and close together was more important than simply finding lots of them.</a:t>
            </a:r>
          </a:p>
          <a:p>
            <a:pPr marL="0" indent="0">
              <a:buNone/>
            </a:pPr>
            <a:r>
              <a:rPr lang="en-US" dirty="0"/>
              <a:t>Added </a:t>
            </a:r>
            <a:r>
              <a:rPr lang="en-US" dirty="0" err="1"/>
              <a:t>tf-idf</a:t>
            </a:r>
            <a:r>
              <a:rPr lang="en-US" dirty="0"/>
              <a:t> because under pressure that of course we should consider it.  Removed it because it added nothing to our relevance but slowed our crawl.</a:t>
            </a:r>
          </a:p>
          <a:p>
            <a:pPr marL="0" indent="0">
              <a:buNone/>
            </a:pPr>
            <a:r>
              <a:rPr lang="en-US" dirty="0"/>
              <a:t>It mattered a lot where we found the matching terms.</a:t>
            </a:r>
          </a:p>
          <a:p>
            <a:pPr marL="0" indent="0">
              <a:buNone/>
            </a:pPr>
            <a:r>
              <a:rPr lang="en-US" dirty="0"/>
              <a:t>	Anchor &gt; URL &gt; Title &gt; Body text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7106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B5FE-DD2E-4754-A6C9-269E1231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3A76C-1684-4A57-A9C9-558C68BFB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Result quality.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Your project.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Project planning.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0331B4-2ACC-414D-AC85-5D0F946DB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8194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E833C-A2D5-4BBA-BAC3-BEBA927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69B92-53C0-45A5-905E-BC8255129C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0" indent="-914400">
              <a:spcBef>
                <a:spcPts val="2000"/>
              </a:spcBef>
              <a:buFont typeface="+mj-lt"/>
              <a:buAutoNum type="arabicPeriod"/>
            </a:pPr>
            <a:r>
              <a:rPr lang="en-US" dirty="0"/>
              <a:t>Get you crawling ASAP on your laptops.</a:t>
            </a:r>
          </a:p>
          <a:p>
            <a:pPr marL="914400" indent="-914400">
              <a:spcBef>
                <a:spcPts val="2000"/>
              </a:spcBef>
              <a:buFont typeface="+mj-lt"/>
              <a:buAutoNum type="arabicPeriod"/>
            </a:pPr>
            <a:r>
              <a:rPr lang="en-US" dirty="0"/>
              <a:t>Cover the OS topics you’ll need.</a:t>
            </a:r>
          </a:p>
          <a:p>
            <a:pPr marL="914400" indent="-914400">
              <a:spcBef>
                <a:spcPts val="2000"/>
              </a:spcBef>
              <a:buFont typeface="+mj-lt"/>
              <a:buAutoNum type="arabicPeriod"/>
            </a:pPr>
            <a:r>
              <a:rPr lang="en-US" dirty="0"/>
              <a:t>Explain how each piece works just in time for you to build it, starting with the crawler.</a:t>
            </a:r>
          </a:p>
          <a:p>
            <a:pPr marL="914400" indent="-914400">
              <a:spcBef>
                <a:spcPts val="2000"/>
              </a:spcBef>
              <a:buFont typeface="+mj-lt"/>
              <a:buAutoNum type="arabicPeriod"/>
            </a:pPr>
            <a:r>
              <a:rPr lang="en-US" dirty="0"/>
              <a:t>Get your engines working on the cloud.</a:t>
            </a:r>
          </a:p>
        </p:txBody>
      </p:sp>
    </p:spTree>
    <p:extLst>
      <p:ext uri="{BB962C8B-B14F-4D97-AF65-F5344CB8AC3E}">
        <p14:creationId xmlns:p14="http://schemas.microsoft.com/office/powerpoint/2010/main" val="30242157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4E935-72B5-41A2-90C6-2297A5364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3039F-B80C-452B-A565-E267E5CB11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dirty="0"/>
              <a:t>I’ve broken your engines into 9 slightly arbitrary levels of functionality:</a:t>
            </a:r>
          </a:p>
          <a:p>
            <a:pPr marL="973138" indent="-973138">
              <a:buNone/>
            </a:pPr>
            <a:r>
              <a:rPr lang="en-US" dirty="0"/>
              <a:t>0	Basic plan for your project.</a:t>
            </a:r>
          </a:p>
          <a:p>
            <a:pPr marL="973138" indent="-973138">
              <a:buAutoNum type="arabicPlain"/>
            </a:pPr>
            <a:r>
              <a:rPr lang="en-US" dirty="0"/>
              <a:t>Parse text files into a hash table.</a:t>
            </a:r>
          </a:p>
          <a:p>
            <a:pPr marL="973138" indent="-973138">
              <a:buAutoNum type="arabicPlain"/>
            </a:pPr>
            <a:r>
              <a:rPr lang="en-US" dirty="0"/>
              <a:t>Build a crawler.</a:t>
            </a:r>
          </a:p>
          <a:p>
            <a:pPr marL="973138" indent="-973138">
              <a:buAutoNum type="arabicPlain"/>
            </a:pPr>
            <a:r>
              <a:rPr lang="en-US" dirty="0"/>
              <a:t>Build a reverse word index.</a:t>
            </a:r>
          </a:p>
          <a:p>
            <a:pPr marL="973138" indent="-973138">
              <a:buAutoNum type="arabicPlain"/>
            </a:pPr>
            <a:r>
              <a:rPr lang="en-US" dirty="0"/>
              <a:t>Create a user interface.</a:t>
            </a:r>
          </a:p>
          <a:p>
            <a:pPr marL="973138" indent="-973138">
              <a:buAutoNum type="arabicPlain"/>
            </a:pPr>
            <a:r>
              <a:rPr lang="en-US" dirty="0"/>
              <a:t>Build a constraint solver and query parser.</a:t>
            </a:r>
          </a:p>
          <a:p>
            <a:pPr marL="973138" indent="-973138">
              <a:buAutoNum type="arabicPlain"/>
            </a:pPr>
            <a:r>
              <a:rPr lang="en-US" dirty="0"/>
              <a:t>Build a ranker.</a:t>
            </a:r>
          </a:p>
          <a:p>
            <a:pPr marL="973138" indent="-973138">
              <a:buAutoNum type="arabicPlain"/>
            </a:pPr>
            <a:r>
              <a:rPr lang="en-US" dirty="0"/>
              <a:t>Deploy on the cloud.</a:t>
            </a:r>
          </a:p>
          <a:p>
            <a:pPr marL="973138" indent="-973138">
              <a:buAutoNum type="arabicPlain"/>
            </a:pPr>
            <a:r>
              <a:rPr lang="en-US" dirty="0"/>
              <a:t>Advanced functionality.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97665-C446-400F-8916-212DC832A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2773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BB515-6A51-4E06-AF32-68AB9BDAA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level 0:  create a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E7D81-094E-4B63-93AC-C23EC7C6F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Decide what information you’ll collect.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Decide whether to keep a copy of every document you crawl and index.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Estimate the required storage and when will you need it.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Break the problem down into pieces.  Decide (guess!) what each piece does, how it works, and the LOC required.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Decide how you’ll work as a team, meetings, source control, common libraries, etc.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Prepare a written plan (which you will submit) with deliverables, milestones, responsibilities, and a schedule.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944C6B-66E1-44BA-8A4E-89F33EF21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6462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377FF-23C4-47D2-94FB-086AF30F4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level 1:  parse text files into a hash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91AE4-9D07-4D74-94A8-6E7B3FF65F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Parse text files into tokens, stripping out most HTML but identifying links and anchor text.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Create a hash table as a memory-mapped index on disk of the parsed content.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Given a search word, list the occurrences by searching the index.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4368F2-370F-4CAE-9384-076CAE13B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1722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2DAE8-CAAC-441C-B670-5FC8AC4DC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level 2:  build a crawler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A85A8-AA5B-46FD-B1B8-1597457F4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Given a list of URLs, retrieve the documents by HTTP and HTTPS, following redirects.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Create a crawler to manage a frontier of URLs to be explored, eliminating URLs already seen.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Ensure it can be restarted.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Decide what makes one URL better than another.  Be polite.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Define a seed list to start crawling.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Parallelize the tasks of crawling, parsing and index build.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50A1F4-48A6-430F-9D1E-641207DA7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3997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2DAE8-CAAC-441C-B670-5FC8AC4DC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level 3:  build a reverse word index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A85A8-AA5B-46FD-B1B8-1597457F4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Define a file format.  Decide how you will merge multiple index files.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Decide how you will structure and encode your data.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Decide how to number locations across documents.  Accumulate useful statistics.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Demonstrate you can build the index.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Demonstrate you read the index.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Create index stream readers for words and documents.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B16400-A7EB-444A-B14E-CE2EEFF93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430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2DAE8-CAAC-441C-B670-5FC8AC4DC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level 4:  create a user 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A85A8-AA5B-46FD-B1B8-1597457F4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Initially, a simple command line interface.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Later, a simple HTTP server to act as a wrapper UI.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Allow the user to enter a query and get a response.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Report title, clickable URL, possibly other interesting information for matching pages.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1FB6FE-8D7F-439A-B0D0-37ACA274A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3327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2DAE8-CAAC-441C-B670-5FC8AC4DC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level 5:  constraint solver and query parser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A85A8-AA5B-46FD-B1B8-1597457F4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Create a basic index stream reader for an individual words and document boundaries.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Create derived stream readers for AND, OR, phrase and NOT.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Build a top-down recursive descent parser to compile queries into index stream readers.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Demonstrate the ability to find the next document matching a query.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7F154-7743-4C0A-8DB3-52CA0B8FB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6266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2DAE8-CAAC-441C-B670-5FC8AC4DC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level 6:  build a ranker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A85A8-AA5B-46FD-B1B8-1597457F4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Hopefully, something better than a bag-of-words technique.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Rank using static attributes of the page, e.g., length of the URL, number of words on the page, length of the title.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Rank using heuristics or other means that consider the quality of match, e.g., exact phrases, words found in the title or URL, etc.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Demonstrate ability to produce a useful “10 best” list of search results.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5A5EB8-C5D9-4728-8D7C-8F34A0E98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1688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2DEE3-F0A1-F324-B6DB-2F8D52B99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82C83-7356-8451-BFC8-FB065C9CC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level 7:  deploy on the cloud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5A585-6B85-1A05-9EE9-52A44C045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Distribute crawling, indexing. and query processing across a small network of cloud machines.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F8471F-F453-3708-E51D-F7F944DC0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8951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2DAE8-CAAC-441C-B670-5FC8AC4DC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Level 7:  Advanced functionality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A85A8-AA5B-46FD-B1B8-1597457F4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1600"/>
              </a:spcBef>
            </a:pPr>
            <a:r>
              <a:rPr lang="en-US" dirty="0"/>
              <a:t>Examples: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Support anchor text. 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Index PDFs.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Create a snippet to go with a reported hit.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Implement PageRank.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Achieve 3 second response.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Support stemming and stop words.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Create a training set and use it to improve your ranker.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Rank using a neural net or other ML technique.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5C54B-ADEC-45F0-B416-674488D58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280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E833C-A2D5-4BBA-BAC3-BEBA927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69B92-53C0-45A5-905E-BC8255129C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Your plan is due February 1, 2026.  Here are some things to consider.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Your project plan must satisfy functionality level 0.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Presentation April 12.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Final report by April 21.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Team debrief with me by April 28.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6CCFCD-B677-46BE-9BDC-7EEA48C65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2717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E833C-A2D5-4BBA-BAC3-BEBA927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69B92-53C0-45A5-905E-BC8255129C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 startAt="5"/>
            </a:pPr>
            <a:r>
              <a:rPr lang="en-US" dirty="0"/>
              <a:t>Your title page must include your group photo.</a:t>
            </a:r>
          </a:p>
          <a:p>
            <a:pPr marL="514350" lvl="0" indent="-514350">
              <a:buFont typeface="+mj-lt"/>
              <a:buAutoNum type="arabicPeriod" startAt="5"/>
            </a:pPr>
            <a:r>
              <a:rPr lang="en-US" dirty="0"/>
              <a:t>Identify your group and tell me about yourselves.</a:t>
            </a:r>
          </a:p>
          <a:p>
            <a:pPr marL="514350" lvl="0" indent="-514350">
              <a:buFont typeface="+mj-lt"/>
              <a:buAutoNum type="arabicPeriod" startAt="5"/>
            </a:pPr>
            <a:r>
              <a:rPr lang="en-US" dirty="0"/>
              <a:t>Briefly outline how your group formed and how you expect to work together as a group.</a:t>
            </a:r>
          </a:p>
          <a:p>
            <a:pPr marL="514350" indent="-514350">
              <a:buFont typeface="+mj-lt"/>
              <a:buAutoNum type="arabicPeriod" startAt="5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6CCFCD-B677-46BE-9BDC-7EEA48C65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558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E833C-A2D5-4BBA-BAC3-BEBA927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69B92-53C0-45A5-905E-BC8255129C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 startAt="8"/>
            </a:pPr>
            <a:r>
              <a:rPr lang="en-US" dirty="0"/>
              <a:t>Outline your basic technical strategy. </a:t>
            </a:r>
          </a:p>
          <a:p>
            <a:pPr marL="514350" lvl="0" indent="-514350">
              <a:buFont typeface="+mj-lt"/>
              <a:buAutoNum type="arabicPeriod" startAt="8"/>
            </a:pPr>
            <a:r>
              <a:rPr lang="en-US" dirty="0"/>
              <a:t>Identify what information you expect collect, how much storage you’ll need at each stage, and where you’ll get it.</a:t>
            </a:r>
          </a:p>
          <a:p>
            <a:pPr marL="514350" lvl="0" indent="-514350">
              <a:buFont typeface="+mj-lt"/>
              <a:buAutoNum type="arabicPeriod" startAt="8"/>
            </a:pPr>
            <a:r>
              <a:rPr lang="en-US" dirty="0"/>
              <a:t>Break your engine down into major pieces, list what each will do, and identify the inputs and outputs. </a:t>
            </a:r>
          </a:p>
          <a:p>
            <a:pPr marL="514350" indent="-514350">
              <a:buFont typeface="+mj-lt"/>
              <a:buAutoNum type="arabicPeriod" startAt="8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6CCFCD-B677-46BE-9BDC-7EEA48C65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70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E833C-A2D5-4BBA-BAC3-BEBA927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69B92-53C0-45A5-905E-BC8255129C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 startAt="11"/>
            </a:pPr>
            <a:r>
              <a:rPr lang="en-US" dirty="0"/>
              <a:t>If you can, identify which pieces will run as separate processes or threads or on different or multiple machines, which will need to be restarted after a crash, etc.</a:t>
            </a:r>
          </a:p>
          <a:p>
            <a:pPr marL="514350" lvl="0" indent="-514350">
              <a:buFont typeface="+mj-lt"/>
              <a:buAutoNum type="arabicPeriod" startAt="11"/>
            </a:pPr>
            <a:r>
              <a:rPr lang="en-US" dirty="0"/>
              <a:t>Create a high-level diagram of your engine.</a:t>
            </a:r>
          </a:p>
          <a:p>
            <a:pPr marL="514350" lvl="0" indent="-514350">
              <a:buFont typeface="+mj-lt"/>
              <a:buAutoNum type="arabicPeriod" startAt="11"/>
            </a:pPr>
            <a:r>
              <a:rPr lang="en-US" dirty="0"/>
              <a:t>Estimate the lines of code you think you may be needed for each piece and who will do it.</a:t>
            </a:r>
          </a:p>
          <a:p>
            <a:pPr marL="514350" indent="-514350">
              <a:buFont typeface="+mj-lt"/>
              <a:buAutoNum type="arabicPeriod" startAt="11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6CCFCD-B677-46BE-9BDC-7EEA48C65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911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E833C-A2D5-4BBA-BAC3-BEBA927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69B92-53C0-45A5-905E-BC8255129C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Due February 14, 2021</a:t>
            </a:r>
          </a:p>
          <a:p>
            <a:pPr marL="514350" lvl="0" indent="-514350">
              <a:buFont typeface="+mj-lt"/>
              <a:buAutoNum type="arabicPeriod" startAt="14"/>
            </a:pPr>
            <a:r>
              <a:rPr lang="en-US" dirty="0"/>
              <a:t>Create a Gantt chart of the activities.</a:t>
            </a:r>
          </a:p>
          <a:p>
            <a:pPr marL="514350" lvl="0" indent="-514350">
              <a:buFont typeface="+mj-lt"/>
              <a:buAutoNum type="arabicPeriod" startAt="14"/>
            </a:pPr>
            <a:r>
              <a:rPr lang="en-US" dirty="0"/>
              <a:t>Identify a major milestone you expect to achieve before leaving for spring break.  </a:t>
            </a:r>
          </a:p>
          <a:p>
            <a:pPr marL="514350" lvl="0" indent="-514350">
              <a:buFont typeface="+mj-lt"/>
              <a:buAutoNum type="arabicPeriod" startAt="14"/>
            </a:pPr>
            <a:r>
              <a:rPr lang="en-US" dirty="0"/>
              <a:t>Identify what you expect to have at the milestone and in your final product.</a:t>
            </a:r>
          </a:p>
          <a:p>
            <a:pPr marL="514350" indent="-514350">
              <a:buFont typeface="+mj-lt"/>
              <a:buAutoNum type="arabicPeriod" startAt="14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6CCFCD-B677-46BE-9BDC-7EEA48C65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8486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365DF-5EC0-4733-B067-C47C6BE4E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organizing your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40BCE3-6255-4801-B94A-FC297DA9A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spcBef>
                <a:spcPts val="1600"/>
              </a:spcBef>
              <a:buFont typeface="+mj-lt"/>
              <a:buAutoNum type="arabicPeriod"/>
            </a:pPr>
            <a:r>
              <a:rPr lang="en-US" sz="2400" dirty="0"/>
              <a:t>Success on this project is critically tied to your ability to work cooperatively and effectively as a team.</a:t>
            </a:r>
          </a:p>
          <a:p>
            <a:pPr marL="457200" indent="-457200">
              <a:spcBef>
                <a:spcPts val="1600"/>
              </a:spcBef>
              <a:buFont typeface="+mj-lt"/>
              <a:buAutoNum type="arabicPeriod"/>
            </a:pPr>
            <a:r>
              <a:rPr lang="en-US" sz="2400" dirty="0"/>
              <a:t>You will need to come to decisions quickly and they will need to be based on consensus, not who’s in charge.</a:t>
            </a:r>
          </a:p>
          <a:p>
            <a:pPr marL="457200" indent="-457200">
              <a:spcBef>
                <a:spcPts val="1600"/>
              </a:spcBef>
              <a:buFont typeface="+mj-lt"/>
              <a:buAutoNum type="arabicPeriod"/>
            </a:pPr>
            <a:r>
              <a:rPr lang="en-US" sz="2400" dirty="0"/>
              <a:t>You will need to involve everyone all the time.  You will all need to step up to do right by your teams.</a:t>
            </a:r>
          </a:p>
          <a:p>
            <a:pPr marL="457200" indent="-457200">
              <a:spcBef>
                <a:spcPts val="1600"/>
              </a:spcBef>
              <a:buFont typeface="+mj-lt"/>
              <a:buAutoNum type="arabicPeriod"/>
            </a:pPr>
            <a:r>
              <a:rPr lang="en-US" sz="2400" dirty="0"/>
              <a:t>Decide how you’ll organize the work, e.g., should everyone test their own code or do you test each others’?</a:t>
            </a:r>
          </a:p>
          <a:p>
            <a:pPr marL="457200" indent="-457200">
              <a:spcBef>
                <a:spcPts val="1600"/>
              </a:spcBef>
              <a:buFont typeface="+mj-lt"/>
              <a:buAutoNum type="arabicPeriod"/>
            </a:pPr>
            <a:r>
              <a:rPr lang="en-US" sz="2400" dirty="0"/>
              <a:t>Check in often.</a:t>
            </a:r>
          </a:p>
          <a:p>
            <a:pPr marL="457200" indent="-457200">
              <a:spcBef>
                <a:spcPts val="1600"/>
              </a:spcBef>
              <a:buFont typeface="+mj-lt"/>
              <a:buAutoNum type="arabicPeriod"/>
            </a:pPr>
            <a:r>
              <a:rPr lang="en-US" sz="2400" dirty="0"/>
              <a:t>Questions?  Pitfalls?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8247F5-50D0-427F-BE9E-48A69D85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4390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B5FE-DD2E-4754-A6C9-269E1231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3A76C-1684-4A57-A9C9-558C68BFB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Search basics: Ranking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Your project.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Project planning.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CD73BF-777B-4D33-9679-42110C8F0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3136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200" y="2345267"/>
            <a:ext cx="4800600" cy="164253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/>
              <a:t>Problem-solving versus problem-choosing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F2E4A6-4333-42EC-BD10-64DD6BE42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5847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438400"/>
            <a:ext cx="7086600" cy="1826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000"/>
              </a:spcBef>
            </a:pPr>
            <a:r>
              <a:rPr lang="en-US" sz="2400" dirty="0"/>
              <a:t>A fabulous solution to a problem nobody cares about is still a solution nobody cares about.</a:t>
            </a:r>
          </a:p>
          <a:p>
            <a:pPr>
              <a:spcBef>
                <a:spcPts val="2000"/>
              </a:spcBef>
            </a:pPr>
            <a:r>
              <a:rPr lang="en-US" sz="2400" dirty="0"/>
              <a:t>But even a mediocre solution to a really important problem can be important.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94D29A-A921-412E-9605-63DD770D2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8254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238AA1-15E9-4751-8336-5BAD0550A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660BA-5DC9-4C8A-96AB-4B4FC55B4436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Font typeface="Arial" pitchFamily="34" charset="0"/>
              <a:buNone/>
            </a:pPr>
            <a:r>
              <a:rPr lang="en-US" sz="2400" dirty="0"/>
              <a:t>A lot of </a:t>
            </a:r>
            <a:r>
              <a:rPr lang="en-US" sz="2400" i="1" dirty="0">
                <a:solidFill>
                  <a:srgbClr val="C00000"/>
                </a:solidFill>
              </a:rPr>
              <a:t>problem-solving</a:t>
            </a:r>
            <a:r>
              <a:rPr lang="en-US" sz="2400" dirty="0"/>
              <a:t> is coming up with ideas of how to do something.</a:t>
            </a:r>
          </a:p>
          <a:p>
            <a:pPr marL="0" indent="0">
              <a:spcBef>
                <a:spcPts val="1200"/>
              </a:spcBef>
              <a:buFont typeface="Arial" pitchFamily="34" charset="0"/>
              <a:buNone/>
            </a:pPr>
            <a:r>
              <a:rPr lang="en-US" sz="2400" dirty="0"/>
              <a:t>A lot of </a:t>
            </a:r>
            <a:r>
              <a:rPr lang="en-US" sz="2400" i="1" dirty="0">
                <a:solidFill>
                  <a:srgbClr val="C00000"/>
                </a:solidFill>
              </a:rPr>
              <a:t>problem-choosing</a:t>
            </a:r>
            <a:r>
              <a:rPr lang="en-US" sz="2400" i="1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is deciding </a:t>
            </a:r>
            <a:r>
              <a:rPr lang="en-US" sz="2400" i="1" dirty="0">
                <a:solidFill>
                  <a:srgbClr val="C00000"/>
                </a:solidFill>
              </a:rPr>
              <a:t>what you won’t do.</a:t>
            </a:r>
          </a:p>
          <a:p>
            <a:pPr marL="0" indent="0">
              <a:spcBef>
                <a:spcPts val="1200"/>
              </a:spcBef>
              <a:buFont typeface="Arial" pitchFamily="34" charset="0"/>
              <a:buNone/>
            </a:pPr>
            <a:r>
              <a:rPr lang="en-US" sz="2400" dirty="0"/>
              <a:t>A lot of making it actually happen is </a:t>
            </a:r>
            <a:r>
              <a:rPr lang="en-US" sz="2400" i="1" dirty="0">
                <a:solidFill>
                  <a:srgbClr val="C00000"/>
                </a:solidFill>
              </a:rPr>
              <a:t>planning.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4315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4CC04-F4B3-4EF5-BC2A-3231251F0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B7D65-4BD4-47FD-9C34-65DDE80938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Planning in industry is usually done in two parts: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A business plan or market requirements document (MRD) defines the objectives and why they’re worthwhile.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A project plan describes how the objectives will be achieved.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1FD69A-244F-4E00-B609-797C08D2A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9474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F5764-A496-4FA9-BFC5-5A0D7CF40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3782" y="2394065"/>
            <a:ext cx="7523018" cy="373209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Usually starts with an opportunity.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42A9FE-CBD8-43E5-871B-FCE1D86CF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975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39FCF-2BF9-46AF-82D4-81C17A2B6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694EB-DF27-4D29-9E72-BAB953E45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Decide your objectives.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Decompose it into pieces.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Estimate the size of each piece and how you’ll do it.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Layout a timeline for the project.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Specify deliverables and milestones with </a:t>
            </a:r>
            <a:r>
              <a:rPr lang="en-US" i="1" dirty="0">
                <a:solidFill>
                  <a:srgbClr val="C00000"/>
                </a:solidFill>
              </a:rPr>
              <a:t>exit criteria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Measure your progress against the plan.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3637F7-125D-4EDC-9AE3-70085ED2B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9665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A4A14-2A02-4815-CE40-A6D0C4D82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4800" y="1722600"/>
            <a:ext cx="6494400" cy="4525963"/>
          </a:xfrm>
        </p:spPr>
        <p:txBody>
          <a:bodyPr/>
          <a:lstStyle/>
          <a:p>
            <a:r>
              <a:rPr lang="en-US" dirty="0"/>
              <a:t>What is the biggest difference between a big software project and a little one?</a:t>
            </a:r>
          </a:p>
          <a:p>
            <a:endParaRPr lang="en-US" dirty="0"/>
          </a:p>
          <a:p>
            <a:r>
              <a:rPr lang="en-US" dirty="0"/>
              <a:t>The number of lines of code.</a:t>
            </a:r>
          </a:p>
        </p:txBody>
      </p:sp>
    </p:spTree>
    <p:extLst>
      <p:ext uri="{BB962C8B-B14F-4D97-AF65-F5344CB8AC3E}">
        <p14:creationId xmlns:p14="http://schemas.microsoft.com/office/powerpoint/2010/main" val="2120149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E62E7-F2FA-4900-B3D5-2B963D1CC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/>
              <a:t>decomposition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AE2F83-835C-4523-8B1D-51DE30749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To plan a complex project, you break it down into understandable pieces.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You may not know how to do each piece but you can try to list them.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530B8A-2CFE-42AC-BCC6-3227842DE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08312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1AEE6-1682-79C3-2C3D-EC66B32B6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decomposition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50E53-F725-B818-064F-C8EB49F822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To plan a complex project, you break it down into understandable pieces.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You may not know how to do each piece but you can try to list them.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i="1" dirty="0">
                <a:solidFill>
                  <a:srgbClr val="C00000"/>
                </a:solidFill>
              </a:rPr>
              <a:t>You keep doing this recursively.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When a piece is small enough, you estimate the LOC it will require.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Add up the pieces, use that to decide how long it will take.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8569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10341-E191-44D7-B98A-6115398E1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Gantt charts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9D835-CB80-45C6-A183-515EECF96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713316" cy="405245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Project timelines usually laid out a Gantt chart, named after the inventor, Henry Gantt (1861 to 1919).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ED3B9B-E982-438B-AA6E-977181339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58</a:t>
            </a:fld>
            <a:endParaRPr lang="en-US"/>
          </a:p>
        </p:txBody>
      </p:sp>
      <p:pic>
        <p:nvPicPr>
          <p:cNvPr id="1026" name="Picture 2" descr="Henry L. Gantt.jpg">
            <a:extLst>
              <a:ext uri="{FF2B5EF4-FFF2-40B4-BE49-F238E27FC236}">
                <a16:creationId xmlns:a16="http://schemas.microsoft.com/office/drawing/2014/main" id="{1344CDB4-DEF3-406B-81E8-714BC4D8B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6029" y="1600200"/>
            <a:ext cx="3050771" cy="381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0978F4-BF69-4FAC-BE6E-C0B7F52B5EA6}"/>
              </a:ext>
            </a:extLst>
          </p:cNvPr>
          <p:cNvSpPr txBox="1"/>
          <p:nvPr/>
        </p:nvSpPr>
        <p:spPr>
          <a:xfrm>
            <a:off x="615142" y="6219553"/>
            <a:ext cx="77683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Image source:  </a:t>
            </a:r>
            <a:r>
              <a:rPr lang="en-US" sz="1600" dirty="0">
                <a:hlinkClick r:id="rId4"/>
              </a:rPr>
              <a:t>https://en.wikipedia.org/wiki/Henry_Gantt#/media/File:Henry_L._Gantt.jpg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647976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4147D-ABE9-4392-BCE6-B1CDE9AB0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Gantt charts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395F1-BE15-4332-86E0-94D1C2012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580994"/>
            <a:ext cx="8229600" cy="157676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800" dirty="0"/>
              <a:t>Bar chart showing a project schedule.</a:t>
            </a:r>
          </a:p>
          <a:p>
            <a:pPr marL="0" indent="0">
              <a:buNone/>
            </a:pPr>
            <a:r>
              <a:rPr lang="en-US" sz="1800" dirty="0"/>
              <a:t>Tasks listed vertically, horizontal axis is time.</a:t>
            </a:r>
          </a:p>
          <a:p>
            <a:pPr marL="0" indent="0">
              <a:buNone/>
            </a:pPr>
            <a:r>
              <a:rPr lang="en-US" sz="1800" dirty="0"/>
              <a:t>Bars represent the duration of each task.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Example project:  Boiling water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ADD48B-CB4C-42B3-92A1-D9C1651C9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5DF3AB-D4C8-411E-9512-61A12AC83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" y="3157759"/>
            <a:ext cx="8501389" cy="11840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D221E29-D30F-4642-8877-3BC5D1CE8417}"/>
              </a:ext>
            </a:extLst>
          </p:cNvPr>
          <p:cNvSpPr txBox="1"/>
          <p:nvPr/>
        </p:nvSpPr>
        <p:spPr>
          <a:xfrm>
            <a:off x="540327" y="5370022"/>
            <a:ext cx="73409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Most popular project planning software is Microsoft Project but it’s not free.</a:t>
            </a:r>
          </a:p>
          <a:p>
            <a:r>
              <a:rPr lang="en-US" dirty="0"/>
              <a:t>A good free alternative is </a:t>
            </a:r>
            <a:r>
              <a:rPr lang="en-US" dirty="0" err="1"/>
              <a:t>GanttProject</a:t>
            </a:r>
            <a:r>
              <a:rPr lang="en-US" dirty="0"/>
              <a:t> from </a:t>
            </a:r>
            <a:r>
              <a:rPr lang="en-US" u="sng" dirty="0">
                <a:hlinkClick r:id="rId4"/>
              </a:rPr>
              <a:t>https://www.ganttproject.biz/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30005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350A31B-D774-45A7-A037-1D31D9BDEE96}"/>
              </a:ext>
            </a:extLst>
          </p:cNvPr>
          <p:cNvCxnSpPr>
            <a:cxnSpLocks/>
          </p:cNvCxnSpPr>
          <p:nvPr/>
        </p:nvCxnSpPr>
        <p:spPr>
          <a:xfrm>
            <a:off x="5861957" y="5987018"/>
            <a:ext cx="0" cy="369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9AFE550-A3D9-4321-BE38-E1B779248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dependencies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4E2FB-76E2-4422-9676-E538A3631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28" y="1583626"/>
            <a:ext cx="2987178" cy="28553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Dependencies between tasks are represented by arrows between them.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Shown here: Finish-to-start dependencies.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B7802-6231-4309-ACE1-E3D6CF768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87846A-607E-46D2-A9A7-50674C5BE640}"/>
              </a:ext>
            </a:extLst>
          </p:cNvPr>
          <p:cNvSpPr/>
          <p:nvPr/>
        </p:nvSpPr>
        <p:spPr>
          <a:xfrm>
            <a:off x="4572000" y="3127556"/>
            <a:ext cx="1221827" cy="3468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19A6ED-7AD6-4A2C-9FCE-7B55B80A6730}"/>
              </a:ext>
            </a:extLst>
          </p:cNvPr>
          <p:cNvSpPr/>
          <p:nvPr/>
        </p:nvSpPr>
        <p:spPr>
          <a:xfrm>
            <a:off x="6444130" y="3531899"/>
            <a:ext cx="1221827" cy="3468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694FF1AC-6B27-420B-BA59-66BEF9AE2F0A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5793827" y="3296446"/>
            <a:ext cx="650303" cy="408874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330470C-5224-4CE2-A549-9B04189E60B0}"/>
              </a:ext>
            </a:extLst>
          </p:cNvPr>
          <p:cNvCxnSpPr>
            <a:cxnSpLocks/>
          </p:cNvCxnSpPr>
          <p:nvPr/>
        </p:nvCxnSpPr>
        <p:spPr>
          <a:xfrm>
            <a:off x="5793827" y="3609854"/>
            <a:ext cx="0" cy="7131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F7AFC46-77A7-4552-B773-47C48258CCCD}"/>
              </a:ext>
            </a:extLst>
          </p:cNvPr>
          <p:cNvCxnSpPr>
            <a:cxnSpLocks/>
          </p:cNvCxnSpPr>
          <p:nvPr/>
        </p:nvCxnSpPr>
        <p:spPr>
          <a:xfrm flipH="1">
            <a:off x="6444130" y="3903570"/>
            <a:ext cx="1" cy="4193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6C622B1-70B7-4E3C-8FCA-A0CA684F2AE8}"/>
              </a:ext>
            </a:extLst>
          </p:cNvPr>
          <p:cNvSpPr txBox="1"/>
          <p:nvPr/>
        </p:nvSpPr>
        <p:spPr>
          <a:xfrm>
            <a:off x="4631332" y="3928297"/>
            <a:ext cx="706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Delay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6024580-70FD-4535-A4C2-3E105A4CF739}"/>
              </a:ext>
            </a:extLst>
          </p:cNvPr>
          <p:cNvCxnSpPr>
            <a:cxnSpLocks/>
          </p:cNvCxnSpPr>
          <p:nvPr/>
        </p:nvCxnSpPr>
        <p:spPr>
          <a:xfrm>
            <a:off x="5361709" y="4112963"/>
            <a:ext cx="432118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BB73577-487A-4652-A1E0-585CCC1D9C3F}"/>
              </a:ext>
            </a:extLst>
          </p:cNvPr>
          <p:cNvCxnSpPr>
            <a:cxnSpLocks/>
          </p:cNvCxnSpPr>
          <p:nvPr/>
        </p:nvCxnSpPr>
        <p:spPr>
          <a:xfrm>
            <a:off x="6444130" y="4112963"/>
            <a:ext cx="432118" cy="0"/>
          </a:xfrm>
          <a:prstGeom prst="straightConnector1">
            <a:avLst/>
          </a:prstGeom>
          <a:ln w="25400">
            <a:solidFill>
              <a:srgbClr val="FF0000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4DFAA192-6DC1-45C1-9853-C9C524209848}"/>
              </a:ext>
            </a:extLst>
          </p:cNvPr>
          <p:cNvSpPr/>
          <p:nvPr/>
        </p:nvSpPr>
        <p:spPr>
          <a:xfrm>
            <a:off x="4572000" y="1346536"/>
            <a:ext cx="1221827" cy="3468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E550CD9-BFA5-459D-AA1B-6E939BA43407}"/>
              </a:ext>
            </a:extLst>
          </p:cNvPr>
          <p:cNvSpPr/>
          <p:nvPr/>
        </p:nvSpPr>
        <p:spPr>
          <a:xfrm>
            <a:off x="5793826" y="1808311"/>
            <a:ext cx="1221827" cy="3468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3E79C1B2-91DE-4254-BF9A-46B92C8871AB}"/>
              </a:ext>
            </a:extLst>
          </p:cNvPr>
          <p:cNvCxnSpPr>
            <a:cxnSpLocks/>
          </p:cNvCxnSpPr>
          <p:nvPr/>
        </p:nvCxnSpPr>
        <p:spPr>
          <a:xfrm rot="16200000" flipH="1">
            <a:off x="5696185" y="1613271"/>
            <a:ext cx="304118" cy="108836"/>
          </a:xfrm>
          <a:prstGeom prst="bentConnector3">
            <a:avLst>
              <a:gd name="adj1" fmla="val 799"/>
            </a:avLst>
          </a:prstGeom>
          <a:ln w="381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4D3AAA35-0F84-4A70-BFBE-21C6F174ECBD}"/>
              </a:ext>
            </a:extLst>
          </p:cNvPr>
          <p:cNvSpPr txBox="1"/>
          <p:nvPr/>
        </p:nvSpPr>
        <p:spPr>
          <a:xfrm>
            <a:off x="4631332" y="2147277"/>
            <a:ext cx="1009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 delay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33B9FA3-1B79-449C-B848-10A0EF3689B7}"/>
              </a:ext>
            </a:extLst>
          </p:cNvPr>
          <p:cNvSpPr/>
          <p:nvPr/>
        </p:nvSpPr>
        <p:spPr>
          <a:xfrm>
            <a:off x="4640130" y="4744791"/>
            <a:ext cx="1221827" cy="3468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C70D152-28D5-4CBD-912D-4C73AFD8E344}"/>
              </a:ext>
            </a:extLst>
          </p:cNvPr>
          <p:cNvSpPr/>
          <p:nvPr/>
        </p:nvSpPr>
        <p:spPr>
          <a:xfrm>
            <a:off x="5580232" y="5510521"/>
            <a:ext cx="1221827" cy="3468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6BF67B9-A97F-4C0D-9480-56A952C6E206}"/>
              </a:ext>
            </a:extLst>
          </p:cNvPr>
          <p:cNvCxnSpPr>
            <a:cxnSpLocks/>
          </p:cNvCxnSpPr>
          <p:nvPr/>
        </p:nvCxnSpPr>
        <p:spPr>
          <a:xfrm>
            <a:off x="5580232" y="5959213"/>
            <a:ext cx="0" cy="3971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CBC8B3BC-B317-4D8E-A04C-7203D1905987}"/>
              </a:ext>
            </a:extLst>
          </p:cNvPr>
          <p:cNvSpPr txBox="1"/>
          <p:nvPr/>
        </p:nvSpPr>
        <p:spPr>
          <a:xfrm>
            <a:off x="4217238" y="5987018"/>
            <a:ext cx="919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Overlap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9E2A5F7-C9FD-40F1-8DED-D87198B9869C}"/>
              </a:ext>
            </a:extLst>
          </p:cNvPr>
          <p:cNvCxnSpPr>
            <a:cxnSpLocks/>
          </p:cNvCxnSpPr>
          <p:nvPr/>
        </p:nvCxnSpPr>
        <p:spPr>
          <a:xfrm>
            <a:off x="5110478" y="6191998"/>
            <a:ext cx="469754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449C0FDC-635A-443D-AE49-0024268AB413}"/>
              </a:ext>
            </a:extLst>
          </p:cNvPr>
          <p:cNvCxnSpPr>
            <a:cxnSpLocks/>
          </p:cNvCxnSpPr>
          <p:nvPr/>
        </p:nvCxnSpPr>
        <p:spPr>
          <a:xfrm>
            <a:off x="5861957" y="6191998"/>
            <a:ext cx="472823" cy="0"/>
          </a:xfrm>
          <a:prstGeom prst="straightConnector1">
            <a:avLst/>
          </a:prstGeom>
          <a:ln w="25400">
            <a:solidFill>
              <a:srgbClr val="FF0000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D7FFA6E8-A269-4A52-8079-1EA4A464DF66}"/>
              </a:ext>
            </a:extLst>
          </p:cNvPr>
          <p:cNvCxnSpPr>
            <a:stCxn id="49" idx="3"/>
          </p:cNvCxnSpPr>
          <p:nvPr/>
        </p:nvCxnSpPr>
        <p:spPr>
          <a:xfrm>
            <a:off x="5861957" y="4918212"/>
            <a:ext cx="25676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AD3618E2-1F1E-4338-9A93-6062C3E7C0E7}"/>
              </a:ext>
            </a:extLst>
          </p:cNvPr>
          <p:cNvCxnSpPr>
            <a:cxnSpLocks/>
          </p:cNvCxnSpPr>
          <p:nvPr/>
        </p:nvCxnSpPr>
        <p:spPr>
          <a:xfrm>
            <a:off x="5230817" y="5303369"/>
            <a:ext cx="88790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47910CE8-413E-47FC-AF91-535D3D6CEF97}"/>
              </a:ext>
            </a:extLst>
          </p:cNvPr>
          <p:cNvCxnSpPr>
            <a:cxnSpLocks/>
          </p:cNvCxnSpPr>
          <p:nvPr/>
        </p:nvCxnSpPr>
        <p:spPr>
          <a:xfrm flipV="1">
            <a:off x="6118721" y="4918212"/>
            <a:ext cx="0" cy="38515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46C2E404-7B1D-4477-B6AA-7DAF4B3B6CAD}"/>
              </a:ext>
            </a:extLst>
          </p:cNvPr>
          <p:cNvCxnSpPr>
            <a:cxnSpLocks/>
          </p:cNvCxnSpPr>
          <p:nvPr/>
        </p:nvCxnSpPr>
        <p:spPr>
          <a:xfrm flipV="1">
            <a:off x="5230817" y="5303369"/>
            <a:ext cx="0" cy="4083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48C26AE3-9D1E-43F3-807C-D881949ECDD9}"/>
              </a:ext>
            </a:extLst>
          </p:cNvPr>
          <p:cNvCxnSpPr>
            <a:cxnSpLocks/>
            <a:endCxn id="50" idx="1"/>
          </p:cNvCxnSpPr>
          <p:nvPr/>
        </p:nvCxnSpPr>
        <p:spPr>
          <a:xfrm>
            <a:off x="5230817" y="5683942"/>
            <a:ext cx="3494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411582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1D8F5B6-9CBB-45DD-9C40-220D2B937416}"/>
              </a:ext>
            </a:extLst>
          </p:cNvPr>
          <p:cNvCxnSpPr>
            <a:cxnSpLocks/>
          </p:cNvCxnSpPr>
          <p:nvPr/>
        </p:nvCxnSpPr>
        <p:spPr>
          <a:xfrm flipH="1">
            <a:off x="4632361" y="5187654"/>
            <a:ext cx="7770" cy="860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9AFE550-A3D9-4321-BE38-E1B779248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Dependencies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4E2FB-76E2-4422-9676-E538A3631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28" y="1583626"/>
            <a:ext cx="2987178" cy="28553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Start-to-start dependencies.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B7802-6231-4309-ACE1-E3D6CF768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87846A-607E-46D2-A9A7-50674C5BE640}"/>
              </a:ext>
            </a:extLst>
          </p:cNvPr>
          <p:cNvSpPr/>
          <p:nvPr/>
        </p:nvSpPr>
        <p:spPr>
          <a:xfrm>
            <a:off x="4572000" y="2972485"/>
            <a:ext cx="1221827" cy="3468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19A6ED-7AD6-4A2C-9FCE-7B55B80A6730}"/>
              </a:ext>
            </a:extLst>
          </p:cNvPr>
          <p:cNvSpPr/>
          <p:nvPr/>
        </p:nvSpPr>
        <p:spPr>
          <a:xfrm>
            <a:off x="5251043" y="3470582"/>
            <a:ext cx="1221827" cy="3468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330470C-5224-4CE2-A549-9B04189E60B0}"/>
              </a:ext>
            </a:extLst>
          </p:cNvPr>
          <p:cNvCxnSpPr>
            <a:cxnSpLocks/>
          </p:cNvCxnSpPr>
          <p:nvPr/>
        </p:nvCxnSpPr>
        <p:spPr>
          <a:xfrm>
            <a:off x="4578161" y="3400869"/>
            <a:ext cx="0" cy="8607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F7AFC46-77A7-4552-B773-47C48258CCCD}"/>
              </a:ext>
            </a:extLst>
          </p:cNvPr>
          <p:cNvCxnSpPr>
            <a:cxnSpLocks/>
          </p:cNvCxnSpPr>
          <p:nvPr/>
        </p:nvCxnSpPr>
        <p:spPr>
          <a:xfrm>
            <a:off x="5251043" y="3901906"/>
            <a:ext cx="1" cy="3597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6C622B1-70B7-4E3C-8FCA-A0CA684F2AE8}"/>
              </a:ext>
            </a:extLst>
          </p:cNvPr>
          <p:cNvSpPr txBox="1"/>
          <p:nvPr/>
        </p:nvSpPr>
        <p:spPr>
          <a:xfrm>
            <a:off x="3438245" y="3866980"/>
            <a:ext cx="706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Delay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6024580-70FD-4535-A4C2-3E105A4CF739}"/>
              </a:ext>
            </a:extLst>
          </p:cNvPr>
          <p:cNvCxnSpPr>
            <a:cxnSpLocks/>
          </p:cNvCxnSpPr>
          <p:nvPr/>
        </p:nvCxnSpPr>
        <p:spPr>
          <a:xfrm>
            <a:off x="4168622" y="4051646"/>
            <a:ext cx="432118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BB73577-487A-4652-A1E0-585CCC1D9C3F}"/>
              </a:ext>
            </a:extLst>
          </p:cNvPr>
          <p:cNvCxnSpPr>
            <a:cxnSpLocks/>
          </p:cNvCxnSpPr>
          <p:nvPr/>
        </p:nvCxnSpPr>
        <p:spPr>
          <a:xfrm>
            <a:off x="5251043" y="4051646"/>
            <a:ext cx="432118" cy="0"/>
          </a:xfrm>
          <a:prstGeom prst="straightConnector1">
            <a:avLst/>
          </a:prstGeom>
          <a:ln w="25400">
            <a:solidFill>
              <a:srgbClr val="FF0000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4DFAA192-6DC1-45C1-9853-C9C524209848}"/>
              </a:ext>
            </a:extLst>
          </p:cNvPr>
          <p:cNvSpPr/>
          <p:nvPr/>
        </p:nvSpPr>
        <p:spPr>
          <a:xfrm>
            <a:off x="4572000" y="1346536"/>
            <a:ext cx="1221827" cy="3468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E550CD9-BFA5-459D-AA1B-6E939BA43407}"/>
              </a:ext>
            </a:extLst>
          </p:cNvPr>
          <p:cNvSpPr/>
          <p:nvPr/>
        </p:nvSpPr>
        <p:spPr>
          <a:xfrm>
            <a:off x="4572000" y="1807541"/>
            <a:ext cx="1221827" cy="3468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D3AAA35-0F84-4A70-BFBE-21C6F174ECBD}"/>
              </a:ext>
            </a:extLst>
          </p:cNvPr>
          <p:cNvSpPr txBox="1"/>
          <p:nvPr/>
        </p:nvSpPr>
        <p:spPr>
          <a:xfrm>
            <a:off x="4631332" y="2147277"/>
            <a:ext cx="1009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 delay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33B9FA3-1B79-449C-B848-10A0EF3689B7}"/>
              </a:ext>
            </a:extLst>
          </p:cNvPr>
          <p:cNvSpPr/>
          <p:nvPr/>
        </p:nvSpPr>
        <p:spPr>
          <a:xfrm>
            <a:off x="4640130" y="4744791"/>
            <a:ext cx="1221827" cy="3468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C70D152-28D5-4CBD-912D-4C73AFD8E344}"/>
              </a:ext>
            </a:extLst>
          </p:cNvPr>
          <p:cNvSpPr/>
          <p:nvPr/>
        </p:nvSpPr>
        <p:spPr>
          <a:xfrm>
            <a:off x="3946821" y="5273447"/>
            <a:ext cx="1221827" cy="3468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786C28FC-E44D-4997-A34B-DCA8E72646E8}"/>
              </a:ext>
            </a:extLst>
          </p:cNvPr>
          <p:cNvCxnSpPr>
            <a:cxnSpLocks/>
            <a:stCxn id="28" idx="1"/>
          </p:cNvCxnSpPr>
          <p:nvPr/>
        </p:nvCxnSpPr>
        <p:spPr>
          <a:xfrm rot="10800000" flipV="1">
            <a:off x="4217238" y="1519956"/>
            <a:ext cx="354762" cy="424181"/>
          </a:xfrm>
          <a:prstGeom prst="bentConnector2">
            <a:avLst/>
          </a:prstGeom>
          <a:ln w="38100">
            <a:solidFill>
              <a:schemeClr val="tx1"/>
            </a:solidFill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D7ED6CE-C1CA-4186-8301-843D76872CBB}"/>
              </a:ext>
            </a:extLst>
          </p:cNvPr>
          <p:cNvCxnSpPr>
            <a:cxnSpLocks/>
          </p:cNvCxnSpPr>
          <p:nvPr/>
        </p:nvCxnSpPr>
        <p:spPr>
          <a:xfrm>
            <a:off x="4217238" y="1956831"/>
            <a:ext cx="35476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1454F14B-5482-4CDD-BFDF-A4B55293A293}"/>
              </a:ext>
            </a:extLst>
          </p:cNvPr>
          <p:cNvCxnSpPr>
            <a:cxnSpLocks/>
          </p:cNvCxnSpPr>
          <p:nvPr/>
        </p:nvCxnSpPr>
        <p:spPr>
          <a:xfrm rot="5400000">
            <a:off x="4137220" y="3223488"/>
            <a:ext cx="486267" cy="354762"/>
          </a:xfrm>
          <a:prstGeom prst="bentConnector3">
            <a:avLst>
              <a:gd name="adj1" fmla="val 2134"/>
            </a:avLst>
          </a:prstGeom>
          <a:ln w="38100">
            <a:solidFill>
              <a:schemeClr val="tx1"/>
            </a:solidFill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DB750D82-27FA-4357-A13C-6F6CD9E0F813}"/>
              </a:ext>
            </a:extLst>
          </p:cNvPr>
          <p:cNvCxnSpPr>
            <a:cxnSpLocks/>
          </p:cNvCxnSpPr>
          <p:nvPr/>
        </p:nvCxnSpPr>
        <p:spPr>
          <a:xfrm>
            <a:off x="4202972" y="3633489"/>
            <a:ext cx="104807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864996EF-61C9-414F-AA99-D5E2D0DFEFD0}"/>
              </a:ext>
            </a:extLst>
          </p:cNvPr>
          <p:cNvCxnSpPr>
            <a:cxnSpLocks/>
          </p:cNvCxnSpPr>
          <p:nvPr/>
        </p:nvCxnSpPr>
        <p:spPr>
          <a:xfrm rot="10800000" flipV="1">
            <a:off x="3946821" y="4911914"/>
            <a:ext cx="685540" cy="336194"/>
          </a:xfrm>
          <a:prstGeom prst="bentConnector3">
            <a:avLst>
              <a:gd name="adj1" fmla="val 99716"/>
            </a:avLst>
          </a:prstGeom>
          <a:ln w="381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EC5162CB-829D-4CB9-93D0-C7248E257473}"/>
              </a:ext>
            </a:extLst>
          </p:cNvPr>
          <p:cNvSpPr txBox="1"/>
          <p:nvPr/>
        </p:nvSpPr>
        <p:spPr>
          <a:xfrm>
            <a:off x="1915917" y="5640765"/>
            <a:ext cx="1636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Negative Delay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8F610F7-ADEA-4F54-9899-5704C81FAE77}"/>
              </a:ext>
            </a:extLst>
          </p:cNvPr>
          <p:cNvCxnSpPr>
            <a:cxnSpLocks/>
          </p:cNvCxnSpPr>
          <p:nvPr/>
        </p:nvCxnSpPr>
        <p:spPr>
          <a:xfrm>
            <a:off x="3535740" y="5827865"/>
            <a:ext cx="432118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91EC889A-E732-4777-9F77-E02DE3AE8A24}"/>
              </a:ext>
            </a:extLst>
          </p:cNvPr>
          <p:cNvCxnSpPr>
            <a:cxnSpLocks/>
          </p:cNvCxnSpPr>
          <p:nvPr/>
        </p:nvCxnSpPr>
        <p:spPr>
          <a:xfrm>
            <a:off x="4618161" y="5827865"/>
            <a:ext cx="432118" cy="0"/>
          </a:xfrm>
          <a:prstGeom prst="straightConnector1">
            <a:avLst/>
          </a:prstGeom>
          <a:ln w="25400">
            <a:solidFill>
              <a:srgbClr val="FF0000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40B3B6A-B8AD-44DA-8B93-E7551D771E64}"/>
              </a:ext>
            </a:extLst>
          </p:cNvPr>
          <p:cNvCxnSpPr>
            <a:cxnSpLocks/>
          </p:cNvCxnSpPr>
          <p:nvPr/>
        </p:nvCxnSpPr>
        <p:spPr>
          <a:xfrm>
            <a:off x="3968790" y="5659662"/>
            <a:ext cx="13268" cy="350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52619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1D8F5B6-9CBB-45DD-9C40-220D2B937416}"/>
              </a:ext>
            </a:extLst>
          </p:cNvPr>
          <p:cNvCxnSpPr>
            <a:cxnSpLocks/>
          </p:cNvCxnSpPr>
          <p:nvPr/>
        </p:nvCxnSpPr>
        <p:spPr>
          <a:xfrm flipH="1">
            <a:off x="4632361" y="5187654"/>
            <a:ext cx="7770" cy="860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9AFE550-A3D9-4321-BE38-E1B779248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dependencies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4E2FB-76E2-4422-9676-E538A3631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28" y="1583626"/>
            <a:ext cx="2987178" cy="28553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Start-to-finish dependencies.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B7802-6231-4309-ACE1-E3D6CF768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87846A-607E-46D2-A9A7-50674C5BE640}"/>
              </a:ext>
            </a:extLst>
          </p:cNvPr>
          <p:cNvSpPr/>
          <p:nvPr/>
        </p:nvSpPr>
        <p:spPr>
          <a:xfrm>
            <a:off x="4572000" y="2972485"/>
            <a:ext cx="1221827" cy="3468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19A6ED-7AD6-4A2C-9FCE-7B55B80A6730}"/>
              </a:ext>
            </a:extLst>
          </p:cNvPr>
          <p:cNvSpPr/>
          <p:nvPr/>
        </p:nvSpPr>
        <p:spPr>
          <a:xfrm>
            <a:off x="5251043" y="3762402"/>
            <a:ext cx="1221827" cy="3468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330470C-5224-4CE2-A549-9B04189E60B0}"/>
              </a:ext>
            </a:extLst>
          </p:cNvPr>
          <p:cNvCxnSpPr>
            <a:cxnSpLocks/>
          </p:cNvCxnSpPr>
          <p:nvPr/>
        </p:nvCxnSpPr>
        <p:spPr>
          <a:xfrm flipH="1">
            <a:off x="4572000" y="3400869"/>
            <a:ext cx="6161" cy="11047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F7AFC46-77A7-4552-B773-47C48258CCCD}"/>
              </a:ext>
            </a:extLst>
          </p:cNvPr>
          <p:cNvCxnSpPr>
            <a:cxnSpLocks/>
          </p:cNvCxnSpPr>
          <p:nvPr/>
        </p:nvCxnSpPr>
        <p:spPr>
          <a:xfrm>
            <a:off x="5256755" y="4145853"/>
            <a:ext cx="1" cy="3597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6C622B1-70B7-4E3C-8FCA-A0CA684F2AE8}"/>
              </a:ext>
            </a:extLst>
          </p:cNvPr>
          <p:cNvSpPr txBox="1"/>
          <p:nvPr/>
        </p:nvSpPr>
        <p:spPr>
          <a:xfrm>
            <a:off x="3401886" y="4141059"/>
            <a:ext cx="706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Delay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6024580-70FD-4535-A4C2-3E105A4CF739}"/>
              </a:ext>
            </a:extLst>
          </p:cNvPr>
          <p:cNvCxnSpPr>
            <a:cxnSpLocks/>
          </p:cNvCxnSpPr>
          <p:nvPr/>
        </p:nvCxnSpPr>
        <p:spPr>
          <a:xfrm>
            <a:off x="4132263" y="4325725"/>
            <a:ext cx="432118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BB73577-487A-4652-A1E0-585CCC1D9C3F}"/>
              </a:ext>
            </a:extLst>
          </p:cNvPr>
          <p:cNvCxnSpPr>
            <a:cxnSpLocks/>
          </p:cNvCxnSpPr>
          <p:nvPr/>
        </p:nvCxnSpPr>
        <p:spPr>
          <a:xfrm>
            <a:off x="5251043" y="4325725"/>
            <a:ext cx="432118" cy="0"/>
          </a:xfrm>
          <a:prstGeom prst="straightConnector1">
            <a:avLst/>
          </a:prstGeom>
          <a:ln w="25400">
            <a:solidFill>
              <a:srgbClr val="FF0000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4DFAA192-6DC1-45C1-9853-C9C524209848}"/>
              </a:ext>
            </a:extLst>
          </p:cNvPr>
          <p:cNvSpPr/>
          <p:nvPr/>
        </p:nvSpPr>
        <p:spPr>
          <a:xfrm>
            <a:off x="5793827" y="1244217"/>
            <a:ext cx="1221827" cy="3468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E550CD9-BFA5-459D-AA1B-6E939BA43407}"/>
              </a:ext>
            </a:extLst>
          </p:cNvPr>
          <p:cNvSpPr/>
          <p:nvPr/>
        </p:nvSpPr>
        <p:spPr>
          <a:xfrm>
            <a:off x="4572000" y="1807541"/>
            <a:ext cx="1221827" cy="3468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D3AAA35-0F84-4A70-BFBE-21C6F174ECBD}"/>
              </a:ext>
            </a:extLst>
          </p:cNvPr>
          <p:cNvSpPr txBox="1"/>
          <p:nvPr/>
        </p:nvSpPr>
        <p:spPr>
          <a:xfrm>
            <a:off x="4631332" y="2147277"/>
            <a:ext cx="1009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 delay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33B9FA3-1B79-449C-B848-10A0EF3689B7}"/>
              </a:ext>
            </a:extLst>
          </p:cNvPr>
          <p:cNvSpPr/>
          <p:nvPr/>
        </p:nvSpPr>
        <p:spPr>
          <a:xfrm>
            <a:off x="4640130" y="4744791"/>
            <a:ext cx="1221827" cy="3468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C70D152-28D5-4CBD-912D-4C73AFD8E344}"/>
              </a:ext>
            </a:extLst>
          </p:cNvPr>
          <p:cNvSpPr/>
          <p:nvPr/>
        </p:nvSpPr>
        <p:spPr>
          <a:xfrm>
            <a:off x="3163106" y="5282333"/>
            <a:ext cx="1221827" cy="3468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786C28FC-E44D-4997-A34B-DCA8E72646E8}"/>
              </a:ext>
            </a:extLst>
          </p:cNvPr>
          <p:cNvCxnSpPr>
            <a:cxnSpLocks/>
            <a:stCxn id="28" idx="1"/>
          </p:cNvCxnSpPr>
          <p:nvPr/>
        </p:nvCxnSpPr>
        <p:spPr>
          <a:xfrm rot="10800000" flipV="1">
            <a:off x="5683161" y="1417637"/>
            <a:ext cx="110666" cy="389903"/>
          </a:xfrm>
          <a:prstGeom prst="bentConnector2">
            <a:avLst/>
          </a:prstGeom>
          <a:ln w="381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1454F14B-5482-4CDD-BFDF-A4B55293A293}"/>
              </a:ext>
            </a:extLst>
          </p:cNvPr>
          <p:cNvCxnSpPr>
            <a:cxnSpLocks/>
          </p:cNvCxnSpPr>
          <p:nvPr/>
        </p:nvCxnSpPr>
        <p:spPr>
          <a:xfrm rot="10800000" flipV="1">
            <a:off x="4212130" y="3157733"/>
            <a:ext cx="345606" cy="342753"/>
          </a:xfrm>
          <a:prstGeom prst="bentConnector3">
            <a:avLst>
              <a:gd name="adj1" fmla="val 102916"/>
            </a:avLst>
          </a:prstGeom>
          <a:ln w="38100">
            <a:solidFill>
              <a:schemeClr val="tx1"/>
            </a:solidFill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DB750D82-27FA-4357-A13C-6F6CD9E0F813}"/>
              </a:ext>
            </a:extLst>
          </p:cNvPr>
          <p:cNvCxnSpPr>
            <a:cxnSpLocks/>
          </p:cNvCxnSpPr>
          <p:nvPr/>
        </p:nvCxnSpPr>
        <p:spPr>
          <a:xfrm>
            <a:off x="4202972" y="3500485"/>
            <a:ext cx="2201768" cy="0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864996EF-61C9-414F-AA99-D5E2D0DFEFD0}"/>
              </a:ext>
            </a:extLst>
          </p:cNvPr>
          <p:cNvCxnSpPr>
            <a:cxnSpLocks/>
          </p:cNvCxnSpPr>
          <p:nvPr/>
        </p:nvCxnSpPr>
        <p:spPr>
          <a:xfrm rot="5400000">
            <a:off x="4303276" y="4939569"/>
            <a:ext cx="356740" cy="301430"/>
          </a:xfrm>
          <a:prstGeom prst="bentConnector3">
            <a:avLst>
              <a:gd name="adj1" fmla="val 5726"/>
            </a:avLst>
          </a:prstGeom>
          <a:ln w="381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EC5162CB-829D-4CB9-93D0-C7248E257473}"/>
              </a:ext>
            </a:extLst>
          </p:cNvPr>
          <p:cNvSpPr txBox="1"/>
          <p:nvPr/>
        </p:nvSpPr>
        <p:spPr>
          <a:xfrm>
            <a:off x="2344677" y="5643178"/>
            <a:ext cx="1636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Negative Delay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8F610F7-ADEA-4F54-9899-5704C81FAE77}"/>
              </a:ext>
            </a:extLst>
          </p:cNvPr>
          <p:cNvCxnSpPr>
            <a:cxnSpLocks/>
          </p:cNvCxnSpPr>
          <p:nvPr/>
        </p:nvCxnSpPr>
        <p:spPr>
          <a:xfrm>
            <a:off x="3959449" y="5825431"/>
            <a:ext cx="432118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91EC889A-E732-4777-9F77-E02DE3AE8A24}"/>
              </a:ext>
            </a:extLst>
          </p:cNvPr>
          <p:cNvCxnSpPr>
            <a:cxnSpLocks/>
          </p:cNvCxnSpPr>
          <p:nvPr/>
        </p:nvCxnSpPr>
        <p:spPr>
          <a:xfrm>
            <a:off x="4618161" y="5827865"/>
            <a:ext cx="432118" cy="0"/>
          </a:xfrm>
          <a:prstGeom prst="straightConnector1">
            <a:avLst/>
          </a:prstGeom>
          <a:ln w="25400">
            <a:solidFill>
              <a:srgbClr val="FF0000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40B3B6A-B8AD-44DA-8B93-E7551D771E64}"/>
              </a:ext>
            </a:extLst>
          </p:cNvPr>
          <p:cNvCxnSpPr>
            <a:cxnSpLocks/>
          </p:cNvCxnSpPr>
          <p:nvPr/>
        </p:nvCxnSpPr>
        <p:spPr>
          <a:xfrm>
            <a:off x="4378299" y="5674970"/>
            <a:ext cx="0" cy="3728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9FF832F-B864-4D9E-8BE1-237EF63CDBE7}"/>
              </a:ext>
            </a:extLst>
          </p:cNvPr>
          <p:cNvCxnSpPr>
            <a:cxnSpLocks/>
          </p:cNvCxnSpPr>
          <p:nvPr/>
        </p:nvCxnSpPr>
        <p:spPr>
          <a:xfrm>
            <a:off x="6404740" y="3500485"/>
            <a:ext cx="0" cy="261917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880086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1D8F5B6-9CBB-45DD-9C40-220D2B937416}"/>
              </a:ext>
            </a:extLst>
          </p:cNvPr>
          <p:cNvCxnSpPr>
            <a:cxnSpLocks/>
          </p:cNvCxnSpPr>
          <p:nvPr/>
        </p:nvCxnSpPr>
        <p:spPr>
          <a:xfrm flipH="1">
            <a:off x="6729250" y="5343070"/>
            <a:ext cx="13910" cy="12283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9AFE550-A3D9-4321-BE38-E1B779248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dependencies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4E2FB-76E2-4422-9676-E538A3631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28" y="1583626"/>
            <a:ext cx="2987178" cy="28553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Finish-to-finish dependencies.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B7802-6231-4309-ACE1-E3D6CF768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F8D59B09-23C8-46BA-B508-CE17BADF421E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87846A-607E-46D2-A9A7-50674C5BE640}"/>
              </a:ext>
            </a:extLst>
          </p:cNvPr>
          <p:cNvSpPr/>
          <p:nvPr/>
        </p:nvSpPr>
        <p:spPr>
          <a:xfrm>
            <a:off x="4512669" y="3255579"/>
            <a:ext cx="1221827" cy="3468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19A6ED-7AD6-4A2C-9FCE-7B55B80A6730}"/>
              </a:ext>
            </a:extLst>
          </p:cNvPr>
          <p:cNvSpPr/>
          <p:nvPr/>
        </p:nvSpPr>
        <p:spPr>
          <a:xfrm>
            <a:off x="5191712" y="3741116"/>
            <a:ext cx="1221827" cy="3468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330470C-5224-4CE2-A549-9B04189E60B0}"/>
              </a:ext>
            </a:extLst>
          </p:cNvPr>
          <p:cNvCxnSpPr>
            <a:cxnSpLocks/>
          </p:cNvCxnSpPr>
          <p:nvPr/>
        </p:nvCxnSpPr>
        <p:spPr>
          <a:xfrm flipH="1">
            <a:off x="5740657" y="3624079"/>
            <a:ext cx="1" cy="9338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F7AFC46-77A7-4552-B773-47C48258CCCD}"/>
              </a:ext>
            </a:extLst>
          </p:cNvPr>
          <p:cNvCxnSpPr>
            <a:cxnSpLocks/>
          </p:cNvCxnSpPr>
          <p:nvPr/>
        </p:nvCxnSpPr>
        <p:spPr>
          <a:xfrm>
            <a:off x="6419251" y="4198177"/>
            <a:ext cx="1" cy="3597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6C622B1-70B7-4E3C-8FCA-A0CA684F2AE8}"/>
              </a:ext>
            </a:extLst>
          </p:cNvPr>
          <p:cNvSpPr txBox="1"/>
          <p:nvPr/>
        </p:nvSpPr>
        <p:spPr>
          <a:xfrm>
            <a:off x="4589112" y="4195488"/>
            <a:ext cx="706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Delay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6024580-70FD-4535-A4C2-3E105A4CF739}"/>
              </a:ext>
            </a:extLst>
          </p:cNvPr>
          <p:cNvCxnSpPr>
            <a:cxnSpLocks/>
          </p:cNvCxnSpPr>
          <p:nvPr/>
        </p:nvCxnSpPr>
        <p:spPr>
          <a:xfrm>
            <a:off x="5319489" y="4380154"/>
            <a:ext cx="432118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BB73577-487A-4652-A1E0-585CCC1D9C3F}"/>
              </a:ext>
            </a:extLst>
          </p:cNvPr>
          <p:cNvCxnSpPr>
            <a:cxnSpLocks/>
          </p:cNvCxnSpPr>
          <p:nvPr/>
        </p:nvCxnSpPr>
        <p:spPr>
          <a:xfrm>
            <a:off x="6413539" y="4378049"/>
            <a:ext cx="432118" cy="0"/>
          </a:xfrm>
          <a:prstGeom prst="straightConnector1">
            <a:avLst/>
          </a:prstGeom>
          <a:ln w="25400">
            <a:solidFill>
              <a:srgbClr val="FF0000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4DFAA192-6DC1-45C1-9853-C9C524209848}"/>
              </a:ext>
            </a:extLst>
          </p:cNvPr>
          <p:cNvSpPr/>
          <p:nvPr/>
        </p:nvSpPr>
        <p:spPr>
          <a:xfrm>
            <a:off x="4853347" y="1392184"/>
            <a:ext cx="1221827" cy="3468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E550CD9-BFA5-459D-AA1B-6E939BA43407}"/>
              </a:ext>
            </a:extLst>
          </p:cNvPr>
          <p:cNvSpPr/>
          <p:nvPr/>
        </p:nvSpPr>
        <p:spPr>
          <a:xfrm>
            <a:off x="4853347" y="1915389"/>
            <a:ext cx="1221827" cy="3468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D3AAA35-0F84-4A70-BFBE-21C6F174ECBD}"/>
              </a:ext>
            </a:extLst>
          </p:cNvPr>
          <p:cNvSpPr txBox="1"/>
          <p:nvPr/>
        </p:nvSpPr>
        <p:spPr>
          <a:xfrm>
            <a:off x="4921476" y="2350518"/>
            <a:ext cx="1009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 delay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33B9FA3-1B79-449C-B848-10A0EF3689B7}"/>
              </a:ext>
            </a:extLst>
          </p:cNvPr>
          <p:cNvSpPr/>
          <p:nvPr/>
        </p:nvSpPr>
        <p:spPr>
          <a:xfrm>
            <a:off x="5532390" y="4950339"/>
            <a:ext cx="1221827" cy="3468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C70D152-28D5-4CBD-912D-4C73AFD8E344}"/>
              </a:ext>
            </a:extLst>
          </p:cNvPr>
          <p:cNvSpPr/>
          <p:nvPr/>
        </p:nvSpPr>
        <p:spPr>
          <a:xfrm>
            <a:off x="5191711" y="5771612"/>
            <a:ext cx="1221827" cy="3468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786C28FC-E44D-4997-A34B-DCA8E72646E8}"/>
              </a:ext>
            </a:extLst>
          </p:cNvPr>
          <p:cNvCxnSpPr>
            <a:cxnSpLocks/>
            <a:stCxn id="28" idx="3"/>
          </p:cNvCxnSpPr>
          <p:nvPr/>
        </p:nvCxnSpPr>
        <p:spPr>
          <a:xfrm>
            <a:off x="6075174" y="1565605"/>
            <a:ext cx="274608" cy="523205"/>
          </a:xfrm>
          <a:prstGeom prst="bentConnector2">
            <a:avLst/>
          </a:prstGeom>
          <a:ln w="38100">
            <a:solidFill>
              <a:schemeClr val="tx1"/>
            </a:solidFill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1454F14B-5482-4CDD-BFDF-A4B55293A293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5734496" y="3429000"/>
            <a:ext cx="679043" cy="306815"/>
          </a:xfrm>
          <a:prstGeom prst="bentConnector3">
            <a:avLst>
              <a:gd name="adj1" fmla="val 98967"/>
            </a:avLst>
          </a:prstGeom>
          <a:ln w="381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EC5162CB-829D-4CB9-93D0-C7248E257473}"/>
              </a:ext>
            </a:extLst>
          </p:cNvPr>
          <p:cNvSpPr txBox="1"/>
          <p:nvPr/>
        </p:nvSpPr>
        <p:spPr>
          <a:xfrm>
            <a:off x="4373282" y="6166777"/>
            <a:ext cx="1636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Negative Delay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8F610F7-ADEA-4F54-9899-5704C81FAE77}"/>
              </a:ext>
            </a:extLst>
          </p:cNvPr>
          <p:cNvCxnSpPr>
            <a:cxnSpLocks/>
          </p:cNvCxnSpPr>
          <p:nvPr/>
        </p:nvCxnSpPr>
        <p:spPr>
          <a:xfrm>
            <a:off x="5988054" y="6349030"/>
            <a:ext cx="432118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91EC889A-E732-4777-9F77-E02DE3AE8A24}"/>
              </a:ext>
            </a:extLst>
          </p:cNvPr>
          <p:cNvCxnSpPr>
            <a:cxnSpLocks/>
          </p:cNvCxnSpPr>
          <p:nvPr/>
        </p:nvCxnSpPr>
        <p:spPr>
          <a:xfrm>
            <a:off x="6743158" y="6339383"/>
            <a:ext cx="432118" cy="0"/>
          </a:xfrm>
          <a:prstGeom prst="straightConnector1">
            <a:avLst/>
          </a:prstGeom>
          <a:ln w="25400">
            <a:solidFill>
              <a:srgbClr val="FF0000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40B3B6A-B8AD-44DA-8B93-E7551D771E64}"/>
              </a:ext>
            </a:extLst>
          </p:cNvPr>
          <p:cNvCxnSpPr>
            <a:cxnSpLocks/>
          </p:cNvCxnSpPr>
          <p:nvPr/>
        </p:nvCxnSpPr>
        <p:spPr>
          <a:xfrm>
            <a:off x="6406904" y="6198569"/>
            <a:ext cx="0" cy="3728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330D7F6-187D-474D-B2A2-6E28765FEA77}"/>
              </a:ext>
            </a:extLst>
          </p:cNvPr>
          <p:cNvCxnSpPr>
            <a:cxnSpLocks/>
          </p:cNvCxnSpPr>
          <p:nvPr/>
        </p:nvCxnSpPr>
        <p:spPr>
          <a:xfrm flipH="1">
            <a:off x="6075174" y="2088810"/>
            <a:ext cx="27460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BD548F3C-714D-41EF-9E9A-5E7300F14DB7}"/>
              </a:ext>
            </a:extLst>
          </p:cNvPr>
          <p:cNvCxnSpPr>
            <a:cxnSpLocks/>
          </p:cNvCxnSpPr>
          <p:nvPr/>
        </p:nvCxnSpPr>
        <p:spPr>
          <a:xfrm>
            <a:off x="6399316" y="5509695"/>
            <a:ext cx="631426" cy="0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7208CAC5-A4FC-404A-8855-3CA8A28C9480}"/>
              </a:ext>
            </a:extLst>
          </p:cNvPr>
          <p:cNvCxnSpPr>
            <a:cxnSpLocks/>
          </p:cNvCxnSpPr>
          <p:nvPr/>
        </p:nvCxnSpPr>
        <p:spPr>
          <a:xfrm>
            <a:off x="6399316" y="5509695"/>
            <a:ext cx="0" cy="261917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E756150-7FBA-407A-9405-CE4EF52BF9F0}"/>
              </a:ext>
            </a:extLst>
          </p:cNvPr>
          <p:cNvCxnSpPr>
            <a:cxnSpLocks/>
          </p:cNvCxnSpPr>
          <p:nvPr/>
        </p:nvCxnSpPr>
        <p:spPr>
          <a:xfrm>
            <a:off x="6754216" y="5096829"/>
            <a:ext cx="276526" cy="0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850CF4C7-2304-4891-9CA4-835D583787B5}"/>
              </a:ext>
            </a:extLst>
          </p:cNvPr>
          <p:cNvCxnSpPr>
            <a:cxnSpLocks/>
          </p:cNvCxnSpPr>
          <p:nvPr/>
        </p:nvCxnSpPr>
        <p:spPr>
          <a:xfrm>
            <a:off x="7030742" y="5096829"/>
            <a:ext cx="0" cy="412866"/>
          </a:xfrm>
          <a:prstGeom prst="straightConnector1">
            <a:avLst/>
          </a:prstGeom>
          <a:ln w="38100">
            <a:solidFill>
              <a:schemeClr val="tx1"/>
            </a:solidFill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81967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E4E9450-7BF6-FB27-7165-727B02B4E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315" y="385087"/>
            <a:ext cx="8281369" cy="5547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3162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1D00-312D-41FC-AA93-C009BD5C0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13035-E531-4A3D-A00A-EC4D45D42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>
              <a:lnSpc>
                <a:spcPct val="130000"/>
              </a:lnSpc>
              <a:spcBef>
                <a:spcPts val="2000"/>
              </a:spcBef>
              <a:buNone/>
            </a:pPr>
            <a:r>
              <a:rPr lang="en-US" dirty="0"/>
              <a:t>You’ve been invited to a job interview in Mountain View, CA.  They’ve given you several possible dates and asked that you make your own travel arrangements, which they will reimburse.  Draw a sensible Gantt chart of the following activities.</a:t>
            </a:r>
          </a:p>
          <a:p>
            <a:pPr marL="0" indent="0">
              <a:lnSpc>
                <a:spcPct val="130000"/>
              </a:lnSpc>
              <a:spcBef>
                <a:spcPts val="1200"/>
              </a:spcBef>
              <a:buNone/>
            </a:pPr>
            <a:r>
              <a:rPr lang="en-US" b="1" dirty="0">
                <a:solidFill>
                  <a:srgbClr val="FF0000"/>
                </a:solidFill>
              </a:rPr>
              <a:t>Book</a:t>
            </a:r>
            <a:r>
              <a:rPr lang="en-US" dirty="0"/>
              <a:t> a flight and a hotel.</a:t>
            </a:r>
            <a:br>
              <a:rPr lang="en-US" dirty="0"/>
            </a:br>
            <a:r>
              <a:rPr lang="en-US" b="1" dirty="0">
                <a:solidFill>
                  <a:srgbClr val="FF0000"/>
                </a:solidFill>
              </a:rPr>
              <a:t>Catch</a:t>
            </a:r>
            <a:r>
              <a:rPr lang="en-US" dirty="0"/>
              <a:t> an Uber to the airport.</a:t>
            </a:r>
            <a:br>
              <a:rPr lang="en-US" dirty="0"/>
            </a:br>
            <a:r>
              <a:rPr lang="en-US" b="1" dirty="0">
                <a:solidFill>
                  <a:srgbClr val="FF0000"/>
                </a:solidFill>
              </a:rPr>
              <a:t>Decide</a:t>
            </a:r>
            <a:r>
              <a:rPr lang="en-US" dirty="0"/>
              <a:t> what day is best.</a:t>
            </a:r>
            <a:br>
              <a:rPr lang="en-US" dirty="0"/>
            </a:br>
            <a:r>
              <a:rPr lang="en-US" b="1" dirty="0">
                <a:solidFill>
                  <a:srgbClr val="FF0000"/>
                </a:solidFill>
              </a:rPr>
              <a:t>Pack</a:t>
            </a:r>
            <a:r>
              <a:rPr lang="en-US" dirty="0"/>
              <a:t> your bags.</a:t>
            </a:r>
          </a:p>
          <a:p>
            <a:pPr marL="0" indent="0">
              <a:lnSpc>
                <a:spcPct val="130000"/>
              </a:lnSpc>
              <a:spcBef>
                <a:spcPts val="1200"/>
              </a:spcBef>
              <a:buNone/>
            </a:pPr>
            <a:r>
              <a:rPr lang="en-US" dirty="0"/>
              <a:t>To keep your chart simple and easy for us to grade, draw it simply as boxes and arrows with the one-word name of the activity </a:t>
            </a:r>
            <a:r>
              <a:rPr lang="en-US" b="1" i="1" dirty="0"/>
              <a:t>inside</a:t>
            </a:r>
            <a:r>
              <a:rPr lang="en-US" dirty="0"/>
              <a:t> each box.</a:t>
            </a:r>
          </a:p>
          <a:p>
            <a:pPr marL="0" indent="0">
              <a:spcBef>
                <a:spcPts val="1200"/>
              </a:spcBef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6384CC-7E94-4CA6-927D-1C7EEBEFF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27930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B23F0-89E1-4503-A686-3975EF668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102" y="1986706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Spoiler alert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FB67B-61D2-4591-802F-12400142F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702" y="3210127"/>
            <a:ext cx="5992238" cy="83009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next page contains a solution.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A6FE32-EC8B-4A04-80FA-581D68AB7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9953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B5DD90-468B-44E3-BA26-E5A8D8D38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67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E02361-172C-4E54-837A-6C32BA0FB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33" y="2056704"/>
            <a:ext cx="8588933" cy="274459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C2BB6B1-8ACD-4C75-8776-675FAA4C4CAF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Did you get something like this?</a:t>
            </a:r>
          </a:p>
        </p:txBody>
      </p:sp>
    </p:spTree>
    <p:extLst>
      <p:ext uri="{BB962C8B-B14F-4D97-AF65-F5344CB8AC3E}">
        <p14:creationId xmlns:p14="http://schemas.microsoft.com/office/powerpoint/2010/main" val="14469590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26491</TotalTime>
  <Words>3090</Words>
  <Application>Microsoft Office PowerPoint</Application>
  <PresentationFormat>On-screen Show (4:3)</PresentationFormat>
  <Paragraphs>460</Paragraphs>
  <Slides>67</Slides>
  <Notes>57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2" baseType="lpstr">
      <vt:lpstr>Arial</vt:lpstr>
      <vt:lpstr>Calibri</vt:lpstr>
      <vt:lpstr>Consolas</vt:lpstr>
      <vt:lpstr>Verdana</vt:lpstr>
      <vt:lpstr>Office Theme</vt:lpstr>
      <vt:lpstr>EECS 498 System Design of a Search Engine Winter 2025 Lecture 3:  Project planning</vt:lpstr>
      <vt:lpstr>agenda</vt:lpstr>
      <vt:lpstr>agenda</vt:lpstr>
      <vt:lpstr>details</vt:lpstr>
      <vt:lpstr>PowerPoint Presentation</vt:lpstr>
      <vt:lpstr>PowerPoint Presentation</vt:lpstr>
      <vt:lpstr>homework</vt:lpstr>
      <vt:lpstr>PowerPoint Presentation</vt:lpstr>
      <vt:lpstr>agenda</vt:lpstr>
      <vt:lpstr>result quality</vt:lpstr>
      <vt:lpstr>result quality</vt:lpstr>
      <vt:lpstr>result quality</vt:lpstr>
      <vt:lpstr>PowerPoint Presentation</vt:lpstr>
      <vt:lpstr>kinds of rank</vt:lpstr>
      <vt:lpstr>static rank</vt:lpstr>
      <vt:lpstr>static rank</vt:lpstr>
      <vt:lpstr>PageRank</vt:lpstr>
      <vt:lpstr>PageRank</vt:lpstr>
      <vt:lpstr>at Microsoft</vt:lpstr>
      <vt:lpstr>dynamic rank</vt:lpstr>
      <vt:lpstr>bag of words</vt:lpstr>
      <vt:lpstr>tf-idf</vt:lpstr>
      <vt:lpstr>bag of words</vt:lpstr>
      <vt:lpstr>bag of words</vt:lpstr>
      <vt:lpstr>bag of words</vt:lpstr>
      <vt:lpstr>at Microsoft</vt:lpstr>
      <vt:lpstr>heuristics</vt:lpstr>
      <vt:lpstr>heuristics</vt:lpstr>
      <vt:lpstr>what we found</vt:lpstr>
      <vt:lpstr>agenda</vt:lpstr>
      <vt:lpstr>overall plan</vt:lpstr>
      <vt:lpstr>Your project</vt:lpstr>
      <vt:lpstr>level 0:  create a plan</vt:lpstr>
      <vt:lpstr>level 1:  parse text files into a hash table</vt:lpstr>
      <vt:lpstr>level 2:  build a crawler</vt:lpstr>
      <vt:lpstr>level 3:  build a reverse word index</vt:lpstr>
      <vt:lpstr>level 4:  create a user interface</vt:lpstr>
      <vt:lpstr>level 5:  constraint solver and query parser</vt:lpstr>
      <vt:lpstr>level 6:  build a ranker</vt:lpstr>
      <vt:lpstr>level 7:  deploy on the cloud</vt:lpstr>
      <vt:lpstr>Level 7:  Advanced functionality</vt:lpstr>
      <vt:lpstr>project plan</vt:lpstr>
      <vt:lpstr>project plan</vt:lpstr>
      <vt:lpstr>project plan</vt:lpstr>
      <vt:lpstr>project plan</vt:lpstr>
      <vt:lpstr>project plan</vt:lpstr>
      <vt:lpstr>organizing your team</vt:lpstr>
      <vt:lpstr>agenda</vt:lpstr>
      <vt:lpstr>PowerPoint Presentation</vt:lpstr>
      <vt:lpstr>PowerPoint Presentation</vt:lpstr>
      <vt:lpstr>PowerPoint Presentation</vt:lpstr>
      <vt:lpstr>planning</vt:lpstr>
      <vt:lpstr>PowerPoint Presentation</vt:lpstr>
      <vt:lpstr>project planning</vt:lpstr>
      <vt:lpstr>PowerPoint Presentation</vt:lpstr>
      <vt:lpstr>decomposition</vt:lpstr>
      <vt:lpstr>decomposition</vt:lpstr>
      <vt:lpstr>Gantt charts</vt:lpstr>
      <vt:lpstr>Gantt charts</vt:lpstr>
      <vt:lpstr>dependencies</vt:lpstr>
      <vt:lpstr>Dependencies</vt:lpstr>
      <vt:lpstr>dependencies</vt:lpstr>
      <vt:lpstr>dependencies</vt:lpstr>
      <vt:lpstr>PowerPoint Presentation</vt:lpstr>
      <vt:lpstr>an exercise</vt:lpstr>
      <vt:lpstr>Spoiler alert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03 Project planning</dc:title>
  <dc:creator>Nicole Hamilton</dc:creator>
  <cp:lastModifiedBy>Nicole Hamilton</cp:lastModifiedBy>
  <cp:revision>723</cp:revision>
  <dcterms:created xsi:type="dcterms:W3CDTF">2014-10-28T21:56:04Z</dcterms:created>
  <dcterms:modified xsi:type="dcterms:W3CDTF">2026-10-13T21:07:25Z</dcterms:modified>
</cp:coreProperties>
</file>